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2E7F-3F47-488C-9003-B2893746F75A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2F1B-3159-4168-9E74-09A0FB091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625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2E7F-3F47-488C-9003-B2893746F75A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2F1B-3159-4168-9E74-09A0FB091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1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2E7F-3F47-488C-9003-B2893746F75A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2F1B-3159-4168-9E74-09A0FB091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99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2E7F-3F47-488C-9003-B2893746F75A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2F1B-3159-4168-9E74-09A0FB091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68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2E7F-3F47-488C-9003-B2893746F75A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2F1B-3159-4168-9E74-09A0FB091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73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2E7F-3F47-488C-9003-B2893746F75A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2F1B-3159-4168-9E74-09A0FB091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4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2E7F-3F47-488C-9003-B2893746F75A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2F1B-3159-4168-9E74-09A0FB091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94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2E7F-3F47-488C-9003-B2893746F75A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2F1B-3159-4168-9E74-09A0FB091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78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2E7F-3F47-488C-9003-B2893746F75A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2F1B-3159-4168-9E74-09A0FB091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3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2E7F-3F47-488C-9003-B2893746F75A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2F1B-3159-4168-9E74-09A0FB091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91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2E7F-3F47-488C-9003-B2893746F75A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2F1B-3159-4168-9E74-09A0FB091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682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32E7F-3F47-488C-9003-B2893746F75A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D2F1B-3159-4168-9E74-09A0FB091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16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reek_language" TargetMode="External"/><Relationship Id="rId2" Type="http://schemas.openxmlformats.org/officeDocument/2006/relationships/hyperlink" Target="http://en.wikipedia.org/wiki/Logi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Interpretation_%28logic%29" TargetMode="External"/><Relationship Id="rId4" Type="http://schemas.openxmlformats.org/officeDocument/2006/relationships/hyperlink" Target="http://en.wikipedia.org/wiki/Well-formed_formul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udwig_Wittgenstein" TargetMode="External"/><Relationship Id="rId7" Type="http://schemas.openxmlformats.org/officeDocument/2006/relationships/hyperlink" Target="http://en.wikipedia.org/wiki/Contradiction" TargetMode="External"/><Relationship Id="rId2" Type="http://schemas.openxmlformats.org/officeDocument/2006/relationships/hyperlink" Target="http://en.wikipedia.org/wiki/Philosoph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Satisfiability_and_validity" TargetMode="External"/><Relationship Id="rId5" Type="http://schemas.openxmlformats.org/officeDocument/2006/relationships/hyperlink" Target="http://en.wikipedia.org/wiki/Tautology_(rhetoric)" TargetMode="External"/><Relationship Id="rId4" Type="http://schemas.openxmlformats.org/officeDocument/2006/relationships/hyperlink" Target="http://en.wikipedia.org/wiki/Propositional_logi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ouble_turnstile" TargetMode="External"/><Relationship Id="rId2" Type="http://schemas.openxmlformats.org/officeDocument/2006/relationships/hyperlink" Target="http://en.wikipedia.org/wiki/Contingency_(philosophy)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Falsum" TargetMode="External"/><Relationship Id="rId4" Type="http://schemas.openxmlformats.org/officeDocument/2006/relationships/hyperlink" Target="http://en.wikipedia.org/wiki/Tee_(symbol)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ropositional_variable" TargetMode="External"/><Relationship Id="rId2" Type="http://schemas.openxmlformats.org/officeDocument/2006/relationships/hyperlink" Target="http://en.wikipedia.org/wiki/Propositional_logi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Effective_metho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Quantification_(logic)" TargetMode="External"/><Relationship Id="rId2" Type="http://schemas.openxmlformats.org/officeDocument/2006/relationships/hyperlink" Target="http://en.wikipedia.org/wiki/Predicate_logi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Structure_(mathematical_logic)" TargetMode="External"/><Relationship Id="rId5" Type="http://schemas.openxmlformats.org/officeDocument/2006/relationships/hyperlink" Target="http://en.wikipedia.org/wiki/Proper_subset" TargetMode="External"/><Relationship Id="rId4" Type="http://schemas.openxmlformats.org/officeDocument/2006/relationships/hyperlink" Target="http://en.wikipedia.org/wiki/Validit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900" b="1" dirty="0" smtClean="0"/>
              <a:t>Tautology</a:t>
            </a:r>
            <a:endParaRPr lang="en-US" sz="9900" dirty="0"/>
          </a:p>
        </p:txBody>
      </p:sp>
    </p:spTree>
    <p:extLst>
      <p:ext uri="{BB962C8B-B14F-4D97-AF65-F5344CB8AC3E}">
        <p14:creationId xmlns:p14="http://schemas.microsoft.com/office/powerpoint/2010/main" val="1328899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7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smtClean="0"/>
              <a:t>In </a:t>
            </a:r>
            <a:r>
              <a:rPr lang="en-US" sz="5500" dirty="0" smtClean="0">
                <a:hlinkClick r:id="rId2" tooltip="Logic"/>
              </a:rPr>
              <a:t>logic</a:t>
            </a:r>
            <a:r>
              <a:rPr lang="en-US" sz="5500" dirty="0" smtClean="0"/>
              <a:t>, a </a:t>
            </a:r>
            <a:r>
              <a:rPr lang="en-US" sz="5500" b="1" dirty="0" smtClean="0"/>
              <a:t>tautology</a:t>
            </a:r>
            <a:r>
              <a:rPr lang="en-US" sz="5500" dirty="0" smtClean="0"/>
              <a:t> (from the </a:t>
            </a:r>
            <a:r>
              <a:rPr lang="en-US" sz="5500" dirty="0" smtClean="0">
                <a:hlinkClick r:id="rId3" tooltip="Greek language"/>
              </a:rPr>
              <a:t>Greek</a:t>
            </a:r>
            <a:r>
              <a:rPr lang="en-US" sz="5500" dirty="0" smtClean="0"/>
              <a:t> word τα</a:t>
            </a:r>
            <a:r>
              <a:rPr lang="en-US" sz="5500" dirty="0" err="1" smtClean="0"/>
              <a:t>υτολογί</a:t>
            </a:r>
            <a:r>
              <a:rPr lang="en-US" sz="5500" dirty="0" smtClean="0"/>
              <a:t>α) is a </a:t>
            </a:r>
            <a:r>
              <a:rPr lang="en-US" sz="5500" dirty="0" smtClean="0">
                <a:hlinkClick r:id="rId4" tooltip="Well-formed formula"/>
              </a:rPr>
              <a:t>formula</a:t>
            </a:r>
            <a:r>
              <a:rPr lang="en-US" sz="5500" dirty="0" smtClean="0"/>
              <a:t> that is true in every possible </a:t>
            </a:r>
            <a:r>
              <a:rPr lang="en-US" sz="5500" dirty="0" smtClean="0">
                <a:hlinkClick r:id="rId5" tooltip="Interpretation (logic)"/>
              </a:rPr>
              <a:t>interpretation</a:t>
            </a:r>
            <a:r>
              <a:rPr lang="en-US" sz="55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6918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hlinkClick r:id="rId2" tooltip="Philosopher"/>
              </a:rPr>
              <a:t>Philosopher</a:t>
            </a:r>
            <a:r>
              <a:rPr lang="en-US" dirty="0" smtClean="0"/>
              <a:t> </a:t>
            </a:r>
            <a:r>
              <a:rPr lang="en-US" dirty="0" smtClean="0">
                <a:hlinkClick r:id="rId3" tooltip="Ludwig Wittgenstein"/>
              </a:rPr>
              <a:t>Ludwig Wittgenstein</a:t>
            </a:r>
            <a:r>
              <a:rPr lang="en-US" dirty="0" smtClean="0"/>
              <a:t> first applied the term to redundancies of </a:t>
            </a:r>
            <a:r>
              <a:rPr lang="en-US" dirty="0" smtClean="0">
                <a:hlinkClick r:id="rId4" tooltip="Propositional logic"/>
              </a:rPr>
              <a:t>propositional logic</a:t>
            </a:r>
            <a:r>
              <a:rPr lang="en-US" dirty="0" smtClean="0"/>
              <a:t> in 1921; (it had been used earlier to refer to </a:t>
            </a:r>
            <a:r>
              <a:rPr lang="en-US" dirty="0" smtClean="0">
                <a:hlinkClick r:id="rId5" tooltip="Tautology (rhetoric)"/>
              </a:rPr>
              <a:t>rhetorical tautologies</a:t>
            </a:r>
            <a:r>
              <a:rPr lang="en-US" dirty="0" smtClean="0"/>
              <a:t>, and continues to be used in that alternate sense). A formula is </a:t>
            </a:r>
            <a:r>
              <a:rPr lang="en-US" dirty="0" err="1" smtClean="0">
                <a:hlinkClick r:id="rId6" tooltip="Satisfiability and validity"/>
              </a:rPr>
              <a:t>satisfiable</a:t>
            </a:r>
            <a:r>
              <a:rPr lang="en-US" dirty="0" smtClean="0"/>
              <a:t> if it is true under at least one interpretation, and thus a tautology is a formula whose negation is </a:t>
            </a:r>
            <a:r>
              <a:rPr lang="en-US" dirty="0" err="1" smtClean="0"/>
              <a:t>unsatisfiable</a:t>
            </a:r>
            <a:r>
              <a:rPr lang="en-US" dirty="0" smtClean="0"/>
              <a:t>. </a:t>
            </a:r>
            <a:r>
              <a:rPr lang="en-US" dirty="0" err="1" smtClean="0"/>
              <a:t>Unsatisfiable</a:t>
            </a:r>
            <a:r>
              <a:rPr lang="en-US" dirty="0" smtClean="0"/>
              <a:t> statements, both through negation and affirmation, are known formally as </a:t>
            </a:r>
            <a:r>
              <a:rPr lang="en-US" dirty="0" smtClean="0">
                <a:hlinkClick r:id="rId7" tooltip="Contradiction"/>
              </a:rPr>
              <a:t>contradictions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5043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formula that is neither a tautology nor a contradiction is said to be </a:t>
            </a:r>
            <a:r>
              <a:rPr lang="en-US" dirty="0" smtClean="0">
                <a:hlinkClick r:id="rId2" tooltip="Contingency (philosophy)"/>
              </a:rPr>
              <a:t>logically contingent</a:t>
            </a:r>
            <a:r>
              <a:rPr lang="en-US" dirty="0" smtClean="0"/>
              <a:t>. Such a formula can be made either true or false based on the values assigned to its propositional variables. The </a:t>
            </a:r>
            <a:r>
              <a:rPr lang="en-US" dirty="0" smtClean="0">
                <a:hlinkClick r:id="rId3" tooltip="Double turnstile"/>
              </a:rPr>
              <a:t>double turnstile</a:t>
            </a:r>
            <a:r>
              <a:rPr lang="en-US" dirty="0" smtClean="0"/>
              <a:t> notation is used to indicate that </a:t>
            </a:r>
            <a:r>
              <a:rPr lang="en-US" i="1" dirty="0" smtClean="0"/>
              <a:t>S</a:t>
            </a:r>
            <a:r>
              <a:rPr lang="en-US" dirty="0" smtClean="0"/>
              <a:t> is a tautology. Tautology is sometimes symbolized by "</a:t>
            </a:r>
            <a:r>
              <a:rPr lang="en-US" dirty="0" err="1" smtClean="0"/>
              <a:t>V</a:t>
            </a:r>
            <a:r>
              <a:rPr lang="en-US" i="1" dirty="0" err="1" smtClean="0"/>
              <a:t>pq</a:t>
            </a:r>
            <a:r>
              <a:rPr lang="en-US" dirty="0" smtClean="0"/>
              <a:t>", and contradiction by "</a:t>
            </a:r>
            <a:r>
              <a:rPr lang="en-US" dirty="0" err="1" smtClean="0"/>
              <a:t>O</a:t>
            </a:r>
            <a:r>
              <a:rPr lang="en-US" i="1" dirty="0" err="1" smtClean="0"/>
              <a:t>pq</a:t>
            </a:r>
            <a:r>
              <a:rPr lang="en-US" dirty="0" smtClean="0"/>
              <a:t>". The </a:t>
            </a:r>
            <a:r>
              <a:rPr lang="en-US" dirty="0" smtClean="0">
                <a:hlinkClick r:id="rId4" tooltip="Tee (symbol)"/>
              </a:rPr>
              <a:t>tee</a:t>
            </a:r>
            <a:r>
              <a:rPr lang="en-US" dirty="0" smtClean="0"/>
              <a:t> symbol is sometimes used to denote an arbitrary tautology, with the dual symbol (</a:t>
            </a:r>
            <a:r>
              <a:rPr lang="en-US" dirty="0" err="1" smtClean="0">
                <a:hlinkClick r:id="rId5" tooltip="Falsum"/>
              </a:rPr>
              <a:t>falsum</a:t>
            </a:r>
            <a:r>
              <a:rPr lang="en-US" dirty="0" smtClean="0"/>
              <a:t>) representing an arbitrary contradiction.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779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Tautologies are a key concept in </a:t>
            </a:r>
            <a:r>
              <a:rPr lang="en-US" dirty="0" smtClean="0">
                <a:hlinkClick r:id="rId2" tooltip="Propositional logic"/>
              </a:rPr>
              <a:t>propositional logic</a:t>
            </a:r>
            <a:r>
              <a:rPr lang="en-US" dirty="0" smtClean="0"/>
              <a:t>, where a tautology is defined as a propositional formula that is true under any possible Boolean valuation of its </a:t>
            </a:r>
            <a:r>
              <a:rPr lang="en-US" dirty="0" smtClean="0">
                <a:hlinkClick r:id="rId3" tooltip="Propositional variable"/>
              </a:rPr>
              <a:t>propositional variables</a:t>
            </a:r>
            <a:r>
              <a:rPr lang="en-US" dirty="0" smtClean="0"/>
              <a:t>. A key property of tautologies in propositional logic is that an </a:t>
            </a:r>
            <a:r>
              <a:rPr lang="en-US" dirty="0" smtClean="0">
                <a:hlinkClick r:id="rId4" tooltip="Effective method"/>
              </a:rPr>
              <a:t>effective method</a:t>
            </a:r>
            <a:r>
              <a:rPr lang="en-US" dirty="0" smtClean="0"/>
              <a:t> exists for testing whether a given formula is always satisfied (or, equivalently, whether its negation is </a:t>
            </a:r>
            <a:r>
              <a:rPr lang="en-US" dirty="0" err="1" smtClean="0"/>
              <a:t>unsatisfiable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093568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definition of </a:t>
            </a:r>
            <a:r>
              <a:rPr lang="en-US" i="1" dirty="0" smtClean="0"/>
              <a:t>tautology</a:t>
            </a:r>
            <a:r>
              <a:rPr lang="en-US" dirty="0" smtClean="0"/>
              <a:t> can be extended to sentences in </a:t>
            </a:r>
            <a:r>
              <a:rPr lang="en-US" dirty="0" smtClean="0">
                <a:hlinkClick r:id="rId2" tooltip="Predicate logic"/>
              </a:rPr>
              <a:t>predicate logic</a:t>
            </a:r>
            <a:r>
              <a:rPr lang="en-US" dirty="0" smtClean="0"/>
              <a:t>, which may contain </a:t>
            </a:r>
            <a:r>
              <a:rPr lang="en-US" dirty="0" smtClean="0">
                <a:hlinkClick r:id="rId3" tooltip="Quantification (logic)"/>
              </a:rPr>
              <a:t>quantifiers</a:t>
            </a:r>
            <a:r>
              <a:rPr lang="en-US" dirty="0" smtClean="0"/>
              <a:t>, unlike sentences of propositional logic. In propositional logic, there is no distinction between a tautology and a </a:t>
            </a:r>
            <a:r>
              <a:rPr lang="en-US" dirty="0" smtClean="0">
                <a:hlinkClick r:id="rId4" tooltip="Validity"/>
              </a:rPr>
              <a:t>logically valid</a:t>
            </a:r>
            <a:r>
              <a:rPr lang="en-US" dirty="0" smtClean="0"/>
              <a:t> formula. In the context of </a:t>
            </a:r>
            <a:r>
              <a:rPr lang="en-US" dirty="0" smtClean="0">
                <a:hlinkClick r:id="rId2" tooltip="Predicate logic"/>
              </a:rPr>
              <a:t>predicate logic</a:t>
            </a:r>
            <a:r>
              <a:rPr lang="en-US" dirty="0" smtClean="0"/>
              <a:t>, many authors define a tautology to be a sentence that can be obtained by taking a tautology of propositional logic and uniformly replacing each propositional variable by a first-order formula (one formula per propositional variable). The set of such formulas is a </a:t>
            </a:r>
            <a:r>
              <a:rPr lang="en-US" dirty="0" smtClean="0">
                <a:hlinkClick r:id="rId5" tooltip="Proper subset"/>
              </a:rPr>
              <a:t>proper subset</a:t>
            </a:r>
            <a:r>
              <a:rPr lang="en-US" dirty="0" smtClean="0"/>
              <a:t> of the set of logically valid sentences of predicate logic (which are the sentences that are true in every </a:t>
            </a:r>
            <a:r>
              <a:rPr lang="en-US" dirty="0" smtClean="0">
                <a:hlinkClick r:id="rId6" tooltip="Structure (mathematical logic)"/>
              </a:rPr>
              <a:t>model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744192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372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Tautology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Tautology</dc:title>
  <dc:creator>LENOVO</dc:creator>
  <cp:lastModifiedBy>LENOVO</cp:lastModifiedBy>
  <cp:revision>1</cp:revision>
  <dcterms:created xsi:type="dcterms:W3CDTF">2015-03-25T06:07:57Z</dcterms:created>
  <dcterms:modified xsi:type="dcterms:W3CDTF">2015-03-25T06:11:49Z</dcterms:modified>
</cp:coreProperties>
</file>