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9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4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798E-666D-4983-9EE8-8D8E9BA0D98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D7941-D004-4A5E-85E0-25456949B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vent_%28probability_theory%29" TargetMode="External"/><Relationship Id="rId2" Type="http://schemas.openxmlformats.org/officeDocument/2006/relationships/hyperlink" Target="http://en.wikipedia.org/wiki/Measure_%28mathematics%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ambling" TargetMode="External"/><Relationship Id="rId13" Type="http://schemas.openxmlformats.org/officeDocument/2006/relationships/hyperlink" Target="http://en.wikipedia.org/wiki/Computer_science" TargetMode="External"/><Relationship Id="rId3" Type="http://schemas.openxmlformats.org/officeDocument/2006/relationships/hyperlink" Target="http://en.wikipedia.org/wiki/Mathematics" TargetMode="External"/><Relationship Id="rId7" Type="http://schemas.openxmlformats.org/officeDocument/2006/relationships/hyperlink" Target="http://en.wikipedia.org/wiki/Finance" TargetMode="External"/><Relationship Id="rId12" Type="http://schemas.openxmlformats.org/officeDocument/2006/relationships/hyperlink" Target="http://en.wikipedia.org/wiki/Machine_learning" TargetMode="External"/><Relationship Id="rId2" Type="http://schemas.openxmlformats.org/officeDocument/2006/relationships/hyperlink" Target="http://en.wikipedia.org/wiki/Probability_axio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tatistics" TargetMode="External"/><Relationship Id="rId11" Type="http://schemas.openxmlformats.org/officeDocument/2006/relationships/hyperlink" Target="http://en.wikipedia.org/wiki/Artificial_intelligence" TargetMode="External"/><Relationship Id="rId5" Type="http://schemas.openxmlformats.org/officeDocument/2006/relationships/hyperlink" Target="http://en.wikipedia.org/wiki/Areas_of_study" TargetMode="External"/><Relationship Id="rId10" Type="http://schemas.openxmlformats.org/officeDocument/2006/relationships/hyperlink" Target="http://en.wikipedia.org/wiki/Physics" TargetMode="External"/><Relationship Id="rId4" Type="http://schemas.openxmlformats.org/officeDocument/2006/relationships/hyperlink" Target="http://en.wikipedia.org/wiki/Probability_theory" TargetMode="External"/><Relationship Id="rId9" Type="http://schemas.openxmlformats.org/officeDocument/2006/relationships/hyperlink" Target="http://en.wikipedia.org/wiki/Science" TargetMode="External"/><Relationship Id="rId14" Type="http://schemas.openxmlformats.org/officeDocument/2006/relationships/hyperlink" Target="http://en.wikipedia.org/wiki/Philosoph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plex_syste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Probability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486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Probability</a:t>
            </a:r>
            <a:r>
              <a:rPr lang="en-US" sz="4400" dirty="0" smtClean="0"/>
              <a:t> is the </a:t>
            </a:r>
            <a:r>
              <a:rPr lang="en-US" sz="4400" dirty="0" smtClean="0">
                <a:hlinkClick r:id="rId2" tooltip="Measure (mathematics)"/>
              </a:rPr>
              <a:t>measure</a:t>
            </a:r>
            <a:r>
              <a:rPr lang="en-US" sz="4400" dirty="0" smtClean="0"/>
              <a:t> of the likeliness that an </a:t>
            </a:r>
            <a:r>
              <a:rPr lang="en-US" sz="4400" dirty="0" smtClean="0">
                <a:hlinkClick r:id="rId3" tooltip="Event (probability theory)"/>
              </a:rPr>
              <a:t>event</a:t>
            </a:r>
            <a:r>
              <a:rPr lang="en-US" sz="4400" dirty="0" smtClean="0"/>
              <a:t> will occur. Probability is quantified as a number between 0 and 1 (where 0 indicates impossibility and 1 indicates certainty).</a:t>
            </a:r>
          </a:p>
        </p:txBody>
      </p:sp>
    </p:spTree>
    <p:extLst>
      <p:ext uri="{BB962C8B-B14F-4D97-AF65-F5344CB8AC3E}">
        <p14:creationId xmlns:p14="http://schemas.microsoft.com/office/powerpoint/2010/main" val="357250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higher the probability of an event, the more certain we are that the event will occur.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2752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A simple example is the toss of a fair coin.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6944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Since the two outcomes are equally probable, the probability of "heads" equals the probability of "tails", so the probability is 1/2 (or 50%) chance of either "heads" or "tails".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261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concepts have been given an </a:t>
            </a:r>
            <a:r>
              <a:rPr lang="en-US" dirty="0" smtClean="0">
                <a:hlinkClick r:id="rId2" tooltip="Probability axioms"/>
              </a:rPr>
              <a:t>axiomatic</a:t>
            </a:r>
            <a:r>
              <a:rPr lang="en-US" dirty="0" smtClean="0"/>
              <a:t> </a:t>
            </a:r>
            <a:r>
              <a:rPr lang="en-US" dirty="0" smtClean="0">
                <a:hlinkClick r:id="rId3" tooltip="Mathematics"/>
              </a:rPr>
              <a:t>mathematical</a:t>
            </a:r>
            <a:r>
              <a:rPr lang="en-US" dirty="0" smtClean="0"/>
              <a:t> formalization in </a:t>
            </a:r>
            <a:r>
              <a:rPr lang="en-US" dirty="0" smtClean="0">
                <a:hlinkClick r:id="rId4" tooltip="Probability theory"/>
              </a:rPr>
              <a:t>probability theory</a:t>
            </a:r>
            <a:r>
              <a:rPr lang="en-US" dirty="0" smtClean="0"/>
              <a:t> (see </a:t>
            </a:r>
            <a:r>
              <a:rPr lang="en-US" dirty="0" smtClean="0">
                <a:hlinkClick r:id="rId2" tooltip="Probability axioms"/>
              </a:rPr>
              <a:t>probability axioms</a:t>
            </a:r>
            <a:r>
              <a:rPr lang="en-US" dirty="0" smtClean="0"/>
              <a:t>), which is used widely in such </a:t>
            </a:r>
            <a:r>
              <a:rPr lang="en-US" dirty="0" smtClean="0">
                <a:hlinkClick r:id="rId5" tooltip="Areas of study"/>
              </a:rPr>
              <a:t>areas of study</a:t>
            </a:r>
            <a:r>
              <a:rPr lang="en-US" dirty="0" smtClean="0"/>
              <a:t> as </a:t>
            </a:r>
            <a:r>
              <a:rPr lang="en-US" dirty="0" smtClean="0">
                <a:hlinkClick r:id="rId3" tooltip="Mathematics"/>
              </a:rPr>
              <a:t>mathematics</a:t>
            </a:r>
            <a:r>
              <a:rPr lang="en-US" dirty="0" smtClean="0"/>
              <a:t>, </a:t>
            </a:r>
            <a:r>
              <a:rPr lang="en-US" dirty="0" smtClean="0">
                <a:hlinkClick r:id="rId6" tooltip="Statistics"/>
              </a:rPr>
              <a:t>statistics</a:t>
            </a:r>
            <a:r>
              <a:rPr lang="en-US" dirty="0" smtClean="0"/>
              <a:t>, </a:t>
            </a:r>
            <a:r>
              <a:rPr lang="en-US" dirty="0" smtClean="0">
                <a:hlinkClick r:id="rId7" tooltip="Finance"/>
              </a:rPr>
              <a:t>finance</a:t>
            </a:r>
            <a:r>
              <a:rPr lang="en-US" dirty="0" smtClean="0"/>
              <a:t>, </a:t>
            </a:r>
            <a:r>
              <a:rPr lang="en-US" dirty="0" smtClean="0">
                <a:hlinkClick r:id="rId8" tooltip="Gambling"/>
              </a:rPr>
              <a:t>gambling</a:t>
            </a:r>
            <a:r>
              <a:rPr lang="en-US" dirty="0" smtClean="0"/>
              <a:t>, </a:t>
            </a:r>
            <a:r>
              <a:rPr lang="en-US" dirty="0" smtClean="0">
                <a:hlinkClick r:id="rId9" tooltip="Science"/>
              </a:rPr>
              <a:t>science</a:t>
            </a:r>
            <a:r>
              <a:rPr lang="en-US" dirty="0" smtClean="0"/>
              <a:t> (in particular </a:t>
            </a:r>
            <a:r>
              <a:rPr lang="en-US" dirty="0" smtClean="0">
                <a:hlinkClick r:id="rId10" tooltip="Physics"/>
              </a:rPr>
              <a:t>physics</a:t>
            </a:r>
            <a:r>
              <a:rPr lang="en-US" dirty="0" smtClean="0"/>
              <a:t>), </a:t>
            </a:r>
            <a:r>
              <a:rPr lang="en-US" dirty="0" smtClean="0">
                <a:hlinkClick r:id="rId11" tooltip="Artificial intelligence"/>
              </a:rPr>
              <a:t>artificial intelligence</a:t>
            </a:r>
            <a:r>
              <a:rPr lang="en-US" dirty="0" smtClean="0"/>
              <a:t>/</a:t>
            </a:r>
            <a:r>
              <a:rPr lang="en-US" dirty="0" smtClean="0">
                <a:hlinkClick r:id="rId12" tooltip="Machine learning"/>
              </a:rPr>
              <a:t>machine learning</a:t>
            </a:r>
            <a:r>
              <a:rPr lang="en-US" dirty="0" smtClean="0"/>
              <a:t>, </a:t>
            </a:r>
            <a:r>
              <a:rPr lang="en-US" dirty="0" smtClean="0">
                <a:hlinkClick r:id="rId13" tooltip="Computer science"/>
              </a:rPr>
              <a:t>computer science</a:t>
            </a:r>
            <a:r>
              <a:rPr lang="en-US" dirty="0" smtClean="0"/>
              <a:t>, and </a:t>
            </a:r>
            <a:r>
              <a:rPr lang="en-US" dirty="0" smtClean="0">
                <a:hlinkClick r:id="rId14" tooltip="Philosophy"/>
              </a:rPr>
              <a:t>philosophy</a:t>
            </a:r>
            <a:r>
              <a:rPr lang="en-US" dirty="0" smtClean="0"/>
              <a:t> to, for example, draw inferences about the expected frequency of events.</a:t>
            </a:r>
          </a:p>
        </p:txBody>
      </p:sp>
    </p:spTree>
    <p:extLst>
      <p:ext uri="{BB962C8B-B14F-4D97-AF65-F5344CB8AC3E}">
        <p14:creationId xmlns:p14="http://schemas.microsoft.com/office/powerpoint/2010/main" val="178941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Probability theory is also used to describe the underlying mechanics and regularities of </a:t>
            </a:r>
            <a:r>
              <a:rPr lang="en-US" sz="5500" dirty="0" smtClean="0">
                <a:hlinkClick r:id="rId2" tooltip="Complex systems"/>
              </a:rPr>
              <a:t>complex systems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57741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LENOVO</dc:creator>
  <cp:lastModifiedBy>LENOVO</cp:lastModifiedBy>
  <cp:revision>1</cp:revision>
  <dcterms:created xsi:type="dcterms:W3CDTF">2015-04-08T01:50:48Z</dcterms:created>
  <dcterms:modified xsi:type="dcterms:W3CDTF">2015-04-08T01:55:36Z</dcterms:modified>
</cp:coreProperties>
</file>