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 id="270" r:id="rId10"/>
    <p:sldId id="267" r:id="rId11"/>
    <p:sldId id="269" r:id="rId12"/>
    <p:sldId id="268"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6E7F1-BD11-4A2E-B138-C50381599D20}"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869434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6E7F1-BD11-4A2E-B138-C50381599D20}"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317220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6E7F1-BD11-4A2E-B138-C50381599D20}"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170552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6E7F1-BD11-4A2E-B138-C50381599D20}"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389955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6E7F1-BD11-4A2E-B138-C50381599D20}"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324935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6E7F1-BD11-4A2E-B138-C50381599D20}"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62404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6E7F1-BD11-4A2E-B138-C50381599D20}"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2780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6E7F1-BD11-4A2E-B138-C50381599D20}"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157250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6E7F1-BD11-4A2E-B138-C50381599D20}"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391033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6E7F1-BD11-4A2E-B138-C50381599D20}"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374495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6E7F1-BD11-4A2E-B138-C50381599D20}"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4543A-5B1D-4B15-A5A8-9879E829C04E}" type="slidenum">
              <a:rPr lang="en-US" smtClean="0"/>
              <a:t>‹#›</a:t>
            </a:fld>
            <a:endParaRPr lang="en-US"/>
          </a:p>
        </p:txBody>
      </p:sp>
    </p:spTree>
    <p:extLst>
      <p:ext uri="{BB962C8B-B14F-4D97-AF65-F5344CB8AC3E}">
        <p14:creationId xmlns:p14="http://schemas.microsoft.com/office/powerpoint/2010/main" val="225066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6E7F1-BD11-4A2E-B138-C50381599D20}" type="datetimeFigureOut">
              <a:rPr lang="en-US" smtClean="0"/>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4543A-5B1D-4B15-A5A8-9879E829C04E}" type="slidenum">
              <a:rPr lang="en-US" smtClean="0"/>
              <a:t>‹#›</a:t>
            </a:fld>
            <a:endParaRPr lang="en-US"/>
          </a:p>
        </p:txBody>
      </p:sp>
    </p:spTree>
    <p:extLst>
      <p:ext uri="{BB962C8B-B14F-4D97-AF65-F5344CB8AC3E}">
        <p14:creationId xmlns:p14="http://schemas.microsoft.com/office/powerpoint/2010/main" val="1694721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Hasty_generalization" TargetMode="External"/><Relationship Id="rId2" Type="http://schemas.openxmlformats.org/officeDocument/2006/relationships/hyperlink" Target="http://en.wikipedia.org/wiki/Surge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Set_theory" TargetMode="External"/><Relationship Id="rId3" Type="http://schemas.openxmlformats.org/officeDocument/2006/relationships/hyperlink" Target="http://en.wikipedia.org/wiki/Logic" TargetMode="External"/><Relationship Id="rId7" Type="http://schemas.openxmlformats.org/officeDocument/2006/relationships/hyperlink" Target="http://en.wikipedia.org/wiki/Set_(mathematics)" TargetMode="External"/><Relationship Id="rId2" Type="http://schemas.openxmlformats.org/officeDocument/2006/relationships/hyperlink" Target="http://en.wikipedia.org/wiki/Language" TargetMode="External"/><Relationship Id="rId1" Type="http://schemas.openxmlformats.org/officeDocument/2006/relationships/slideLayout" Target="../slideLayouts/slideLayout2.xml"/><Relationship Id="rId6" Type="http://schemas.openxmlformats.org/officeDocument/2006/relationships/hyperlink" Target="http://en.wikipedia.org/wiki/Russell's_paradox" TargetMode="External"/><Relationship Id="rId5" Type="http://schemas.openxmlformats.org/officeDocument/2006/relationships/hyperlink" Target="http://en.wikipedia.org/wiki/Liar_paradox" TargetMode="External"/><Relationship Id="rId4" Type="http://schemas.openxmlformats.org/officeDocument/2006/relationships/hyperlink" Target="http://en.wikipedia.org/wiki/Philosoph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Grandfather_paradox" TargetMode="External"/><Relationship Id="rId2" Type="http://schemas.openxmlformats.org/officeDocument/2006/relationships/hyperlink" Target="http://en.wikipedia.org/wiki/Thought_experiment" TargetMode="External"/><Relationship Id="rId1" Type="http://schemas.openxmlformats.org/officeDocument/2006/relationships/slideLayout" Target="../slideLayouts/slideLayout2.xml"/><Relationship Id="rId5" Type="http://schemas.openxmlformats.org/officeDocument/2006/relationships/hyperlink" Target="http://en.wikipedia.org/wiki/Butterfly_effect" TargetMode="External"/><Relationship Id="rId4" Type="http://schemas.openxmlformats.org/officeDocument/2006/relationships/hyperlink" Target="http://en.wikipedia.org/wiki/Time_trave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Schr%C3%B6dinger%27s_cat" TargetMode="External"/><Relationship Id="rId13" Type="http://schemas.openxmlformats.org/officeDocument/2006/relationships/hyperlink" Target="http://en.wikipedia.org/wiki/Grelling%E2%80%93Nelson_paradox" TargetMode="External"/><Relationship Id="rId18" Type="http://schemas.openxmlformats.org/officeDocument/2006/relationships/hyperlink" Target="http://en.wikipedia.org/wiki/Zen" TargetMode="External"/><Relationship Id="rId3" Type="http://schemas.openxmlformats.org/officeDocument/2006/relationships/hyperlink" Target="http://en.wikipedia.org/wiki/The_Pirates_of_Penzance" TargetMode="External"/><Relationship Id="rId7" Type="http://schemas.openxmlformats.org/officeDocument/2006/relationships/hyperlink" Target="http://en.wikipedia.org/wiki/Hilbert%27s_paradox_of_the_Grand_Hotel" TargetMode="External"/><Relationship Id="rId12" Type="http://schemas.openxmlformats.org/officeDocument/2006/relationships/hyperlink" Target="http://en.wikipedia.org/wiki/Antinomy" TargetMode="External"/><Relationship Id="rId17" Type="http://schemas.openxmlformats.org/officeDocument/2006/relationships/hyperlink" Target="http://en.wikipedia.org/wiki/Gongsun_Longzi" TargetMode="External"/><Relationship Id="rId2" Type="http://schemas.openxmlformats.org/officeDocument/2006/relationships/hyperlink" Target="http://en.wikipedia.org/wiki/W._V._Quine" TargetMode="External"/><Relationship Id="rId16" Type="http://schemas.openxmlformats.org/officeDocument/2006/relationships/hyperlink" Target="http://en.wikipedia.org/wiki/Mohists" TargetMode="External"/><Relationship Id="rId1" Type="http://schemas.openxmlformats.org/officeDocument/2006/relationships/slideLayout" Target="../slideLayouts/slideLayout2.xml"/><Relationship Id="rId6" Type="http://schemas.openxmlformats.org/officeDocument/2006/relationships/hyperlink" Target="http://en.wikipedia.org/wiki/Monty_Hall_paradox" TargetMode="External"/><Relationship Id="rId11" Type="http://schemas.openxmlformats.org/officeDocument/2006/relationships/hyperlink" Target="http://en.wikipedia.org/wiki/All_horses_are_the_same_color" TargetMode="External"/><Relationship Id="rId5" Type="http://schemas.openxmlformats.org/officeDocument/2006/relationships/hyperlink" Target="http://en.wikipedia.org/wiki/Arrow%27s_impossibility_theorem" TargetMode="External"/><Relationship Id="rId15" Type="http://schemas.openxmlformats.org/officeDocument/2006/relationships/hyperlink" Target="http://en.wikipedia.org/wiki/Aristotle" TargetMode="External"/><Relationship Id="rId10" Type="http://schemas.openxmlformats.org/officeDocument/2006/relationships/hyperlink" Target="http://en.wikipedia.org/wiki/Division_by_zero" TargetMode="External"/><Relationship Id="rId19" Type="http://schemas.openxmlformats.org/officeDocument/2006/relationships/hyperlink" Target="http://en.wikipedia.org/wiki/Paraconsistent_logic" TargetMode="External"/><Relationship Id="rId4" Type="http://schemas.openxmlformats.org/officeDocument/2006/relationships/hyperlink" Target="http://en.wikipedia.org/wiki/Leap_day" TargetMode="External"/><Relationship Id="rId9" Type="http://schemas.openxmlformats.org/officeDocument/2006/relationships/hyperlink" Target="http://en.wikipedia.org/wiki/Invalid_proof" TargetMode="External"/><Relationship Id="rId14" Type="http://schemas.openxmlformats.org/officeDocument/2006/relationships/hyperlink" Target="http://en.wikipedia.org/wiki/Dialetheia"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Friedrich_Nietzsche" TargetMode="External"/><Relationship Id="rId3" Type="http://schemas.openxmlformats.org/officeDocument/2006/relationships/hyperlink" Target="http://en.wikipedia.org/wiki/Heraclitus" TargetMode="External"/><Relationship Id="rId7" Type="http://schemas.openxmlformats.org/officeDocument/2006/relationships/hyperlink" Target="http://en.wikipedia.org/wiki/S%C3%B8ren_Kierkegaard" TargetMode="External"/><Relationship Id="rId2" Type="http://schemas.openxmlformats.org/officeDocument/2006/relationships/hyperlink" Target="http://en.wikipedia.org/wiki/Laozi" TargetMode="External"/><Relationship Id="rId1" Type="http://schemas.openxmlformats.org/officeDocument/2006/relationships/slideLayout" Target="../slideLayouts/slideLayout2.xml"/><Relationship Id="rId6" Type="http://schemas.openxmlformats.org/officeDocument/2006/relationships/hyperlink" Target="http://en.wikipedia.org/wiki/Georg_Wilhelm_Friedrich_Hegel" TargetMode="External"/><Relationship Id="rId5" Type="http://schemas.openxmlformats.org/officeDocument/2006/relationships/hyperlink" Target="http://en.wikipedia.org/wiki/Meister_Eckhart" TargetMode="External"/><Relationship Id="rId10" Type="http://schemas.openxmlformats.org/officeDocument/2006/relationships/hyperlink" Target="http://en.wikipedia.org/wiki/Philosophical_Fragments" TargetMode="External"/><Relationship Id="rId4" Type="http://schemas.openxmlformats.org/officeDocument/2006/relationships/hyperlink" Target="http://en.wikipedia.org/wiki/Bhartrhari" TargetMode="External"/><Relationship Id="rId9" Type="http://schemas.openxmlformats.org/officeDocument/2006/relationships/hyperlink" Target="http://en.wikipedia.org/wiki/G.K._Chesterton"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Attention_deficit_disorder" TargetMode="External"/><Relationship Id="rId3" Type="http://schemas.openxmlformats.org/officeDocument/2006/relationships/hyperlink" Target="http://en.wikipedia.org/wiki/Drug" TargetMode="External"/><Relationship Id="rId7" Type="http://schemas.openxmlformats.org/officeDocument/2006/relationships/hyperlink" Target="http://en.wikipedia.org/wiki/Ritalin" TargetMode="External"/><Relationship Id="rId2" Type="http://schemas.openxmlformats.org/officeDocument/2006/relationships/hyperlink" Target="http://en.wikipedia.org/wiki/Paradoxical_reaction" TargetMode="External"/><Relationship Id="rId1" Type="http://schemas.openxmlformats.org/officeDocument/2006/relationships/slideLayout" Target="../slideLayouts/slideLayout2.xml"/><Relationship Id="rId6" Type="http://schemas.openxmlformats.org/officeDocument/2006/relationships/hyperlink" Target="http://en.wikipedia.org/wiki/Adderall" TargetMode="External"/><Relationship Id="rId5" Type="http://schemas.openxmlformats.org/officeDocument/2006/relationships/hyperlink" Target="http://en.wikipedia.org/wiki/Stimulant" TargetMode="External"/><Relationship Id="rId4" Type="http://schemas.openxmlformats.org/officeDocument/2006/relationships/hyperlink" Target="http://en.wikipedia.org/wiki/Sedative" TargetMode="External"/><Relationship Id="rId9" Type="http://schemas.openxmlformats.org/officeDocument/2006/relationships/hyperlink" Target="http://en.wikipedia.org/wiki/Benzodiazepin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Critical_thinking" TargetMode="External"/><Relationship Id="rId2" Type="http://schemas.openxmlformats.org/officeDocument/2006/relationships/hyperlink" Target="http://en.wikipedia.org/wiki/Validi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Set_theory" TargetMode="External"/><Relationship Id="rId2" Type="http://schemas.openxmlformats.org/officeDocument/2006/relationships/hyperlink" Target="http://en.wikipedia.org/wiki/Russell's_paradox" TargetMode="External"/><Relationship Id="rId1" Type="http://schemas.openxmlformats.org/officeDocument/2006/relationships/slideLayout" Target="../slideLayouts/slideLayout2.xml"/><Relationship Id="rId6" Type="http://schemas.openxmlformats.org/officeDocument/2006/relationships/hyperlink" Target="http://en.wikipedia.org/wiki/Curry's_paradox" TargetMode="External"/><Relationship Id="rId5" Type="http://schemas.openxmlformats.org/officeDocument/2006/relationships/hyperlink" Target="http://en.wikipedia.org/wiki/Predicate_(mathematical_logic)" TargetMode="External"/><Relationship Id="rId4" Type="http://schemas.openxmlformats.org/officeDocument/2006/relationships/hyperlink" Target="http://en.wikipedia.org/wiki/Property_(philosophy)"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Ship_of_These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erspective_(visual)" TargetMode="External"/><Relationship Id="rId2" Type="http://schemas.openxmlformats.org/officeDocument/2006/relationships/hyperlink" Target="http://en.wikipedia.org/wiki/M.C._Esch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Iron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Barber_paradox" TargetMode="External"/><Relationship Id="rId3" Type="http://schemas.openxmlformats.org/officeDocument/2006/relationships/hyperlink" Target="http://en.wikipedia.org/wiki/Infinite_regress" TargetMode="External"/><Relationship Id="rId7" Type="http://schemas.openxmlformats.org/officeDocument/2006/relationships/hyperlink" Target="http://en.wikipedia.org/wiki/Liar_paradox" TargetMode="External"/><Relationship Id="rId2" Type="http://schemas.openxmlformats.org/officeDocument/2006/relationships/hyperlink" Target="http://en.wikipedia.org/wiki/Self-reference" TargetMode="External"/><Relationship Id="rId1" Type="http://schemas.openxmlformats.org/officeDocument/2006/relationships/slideLayout" Target="../slideLayouts/slideLayout2.xml"/><Relationship Id="rId6" Type="http://schemas.openxmlformats.org/officeDocument/2006/relationships/hyperlink" Target="http://en.wikipedia.org/wiki/Patrick_Hughes_%28artist%29" TargetMode="External"/><Relationship Id="rId5" Type="http://schemas.openxmlformats.org/officeDocument/2006/relationships/hyperlink" Target="http://en.wikipedia.org/wiki/Abstraction" TargetMode="External"/><Relationship Id="rId4" Type="http://schemas.openxmlformats.org/officeDocument/2006/relationships/hyperlink" Target="http://en.wikipedia.org/wiki/Circular_defini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alf-truths" TargetMode="External"/><Relationship Id="rId2" Type="http://schemas.openxmlformats.org/officeDocument/2006/relationships/hyperlink" Target="http://en.wikipedia.org/wiki/False_statement" TargetMode="External"/><Relationship Id="rId1" Type="http://schemas.openxmlformats.org/officeDocument/2006/relationships/slideLayout" Target="../slideLayouts/slideLayout2.xml"/><Relationship Id="rId5" Type="http://schemas.openxmlformats.org/officeDocument/2006/relationships/hyperlink" Target="http://en.wikipedia.org/wiki/Howler_(error)" TargetMode="External"/><Relationship Id="rId4" Type="http://schemas.openxmlformats.org/officeDocument/2006/relationships/hyperlink" Target="http://en.wikipedia.org/wiki/Cognitive_bi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13000" b="1" dirty="0" smtClean="0"/>
              <a:t>Paradox</a:t>
            </a:r>
            <a:endParaRPr lang="en-US" sz="13000" dirty="0"/>
          </a:p>
        </p:txBody>
      </p:sp>
    </p:spTree>
    <p:extLst>
      <p:ext uri="{BB962C8B-B14F-4D97-AF65-F5344CB8AC3E}">
        <p14:creationId xmlns:p14="http://schemas.microsoft.com/office/powerpoint/2010/main" val="172595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Logical paradox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For example, consider a situation in which a father and his son are driving down the road. The car crashes into a tree and the father is killed. The boy is rushed to the nearest hospital where he is prepared for emergency </a:t>
            </a:r>
            <a:r>
              <a:rPr lang="en-US" dirty="0" smtClean="0">
                <a:hlinkClick r:id="rId2" tooltip="Surgery"/>
              </a:rPr>
              <a:t>surgery</a:t>
            </a:r>
            <a:r>
              <a:rPr lang="en-US" dirty="0" smtClean="0"/>
              <a:t>. On entering the surgery suite, the surgeon says, "I can't operate on this boy. He's my son."</a:t>
            </a:r>
          </a:p>
          <a:p>
            <a:r>
              <a:rPr lang="en-US" dirty="0" smtClean="0"/>
              <a:t>The apparent paradox is caused by a </a:t>
            </a:r>
            <a:r>
              <a:rPr lang="en-US" dirty="0" smtClean="0">
                <a:hlinkClick r:id="rId3" tooltip="Hasty generalization"/>
              </a:rPr>
              <a:t>hasty generalization</a:t>
            </a:r>
            <a:r>
              <a:rPr lang="en-US" dirty="0" smtClean="0"/>
              <a:t>, for if the surgeon is the boy's father, the statement cannot be true. The paradox is resolved if it is revealed that the surgeon is a woman — the boy's mother.</a:t>
            </a:r>
          </a:p>
        </p:txBody>
      </p:sp>
    </p:spTree>
    <p:extLst>
      <p:ext uri="{BB962C8B-B14F-4D97-AF65-F5344CB8AC3E}">
        <p14:creationId xmlns:p14="http://schemas.microsoft.com/office/powerpoint/2010/main" val="134876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Logical paradox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Paradoxes which are not based on a hidden error generally occur at the fringes of context or </a:t>
            </a:r>
            <a:r>
              <a:rPr lang="en-US" dirty="0" smtClean="0">
                <a:hlinkClick r:id="rId2" tooltip="Language"/>
              </a:rPr>
              <a:t>language</a:t>
            </a:r>
            <a:r>
              <a:rPr lang="en-US" dirty="0" smtClean="0"/>
              <a:t>, and require extending the context or language in order to lose their paradoxical quality. Paradoxes that arise from apparently intelligible uses of language are often of interest to </a:t>
            </a:r>
            <a:r>
              <a:rPr lang="en-US" dirty="0" smtClean="0">
                <a:hlinkClick r:id="rId3" tooltip="Logic"/>
              </a:rPr>
              <a:t>logicians</a:t>
            </a:r>
            <a:r>
              <a:rPr lang="en-US" dirty="0" smtClean="0"/>
              <a:t> and </a:t>
            </a:r>
            <a:r>
              <a:rPr lang="en-US" dirty="0" smtClean="0">
                <a:hlinkClick r:id="rId4" tooltip="Philosopher"/>
              </a:rPr>
              <a:t>philosophers</a:t>
            </a:r>
            <a:r>
              <a:rPr lang="en-US" dirty="0" smtClean="0"/>
              <a:t>. "This sentence is false" is an example of the well-known </a:t>
            </a:r>
            <a:r>
              <a:rPr lang="en-US" dirty="0" smtClean="0">
                <a:hlinkClick r:id="rId5" tooltip="Liar paradox"/>
              </a:rPr>
              <a:t>liar paradox</a:t>
            </a:r>
            <a:r>
              <a:rPr lang="en-US" dirty="0" smtClean="0"/>
              <a:t>: it is a sentence which cannot be consistently interpreted as either true or false, because if it is known to be false, then it is known that it must be true, and if it is known to be true, then it is known that it must be false. </a:t>
            </a:r>
            <a:r>
              <a:rPr lang="en-US" dirty="0" smtClean="0">
                <a:hlinkClick r:id="rId6" tooltip="Russell's paradox"/>
              </a:rPr>
              <a:t>Russell's paradox</a:t>
            </a:r>
            <a:r>
              <a:rPr lang="en-US" dirty="0" smtClean="0"/>
              <a:t>, which shows that the notion of </a:t>
            </a:r>
            <a:r>
              <a:rPr lang="en-US" i="1" dirty="0" smtClean="0"/>
              <a:t>the </a:t>
            </a:r>
            <a:r>
              <a:rPr lang="en-US" i="1" dirty="0" smtClean="0">
                <a:hlinkClick r:id="rId7" tooltip="Set (mathematics)"/>
              </a:rPr>
              <a:t>set</a:t>
            </a:r>
            <a:r>
              <a:rPr lang="en-US" i="1" dirty="0" smtClean="0"/>
              <a:t> of all those sets that do not contain themselves</a:t>
            </a:r>
            <a:r>
              <a:rPr lang="en-US" dirty="0" smtClean="0"/>
              <a:t> leads to a contradiction, was instrumental in the development of modern logic and </a:t>
            </a:r>
            <a:r>
              <a:rPr lang="en-US" dirty="0" smtClean="0">
                <a:hlinkClick r:id="rId8" tooltip="Set theory"/>
              </a:rPr>
              <a:t>set theory</a:t>
            </a:r>
            <a:r>
              <a:rPr lang="en-US" dirty="0" smtClean="0"/>
              <a:t>.</a:t>
            </a:r>
          </a:p>
        </p:txBody>
      </p:sp>
    </p:spTree>
    <p:extLst>
      <p:ext uri="{BB962C8B-B14F-4D97-AF65-F5344CB8AC3E}">
        <p14:creationId xmlns:p14="http://schemas.microsoft.com/office/powerpoint/2010/main" val="1679429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Logical paradox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2" tooltip="Thought experiment"/>
              </a:rPr>
              <a:t>Thought experiments</a:t>
            </a:r>
            <a:r>
              <a:rPr lang="en-US" dirty="0" smtClean="0"/>
              <a:t> can also yield interesting paradoxes. The </a:t>
            </a:r>
            <a:r>
              <a:rPr lang="en-US" dirty="0" smtClean="0">
                <a:hlinkClick r:id="rId3" tooltip="Grandfather paradox"/>
              </a:rPr>
              <a:t>grandfather paradox</a:t>
            </a:r>
            <a:r>
              <a:rPr lang="en-US" dirty="0" smtClean="0"/>
              <a:t>, for example, would arise if a </a:t>
            </a:r>
            <a:r>
              <a:rPr lang="en-US" dirty="0" smtClean="0">
                <a:hlinkClick r:id="rId4" tooltip="Time travel"/>
              </a:rPr>
              <a:t>time traveller</a:t>
            </a:r>
            <a:r>
              <a:rPr lang="en-US" dirty="0" smtClean="0"/>
              <a:t> were to kill his own grandfather before his mother or father had been conceived, thereby preventing his own birth. This is a specific example of the more general observation of the </a:t>
            </a:r>
            <a:r>
              <a:rPr lang="en-US" dirty="0" smtClean="0">
                <a:hlinkClick r:id="rId5" tooltip="Butterfly effect"/>
              </a:rPr>
              <a:t>butterfly effect</a:t>
            </a:r>
            <a:r>
              <a:rPr lang="en-US" dirty="0" smtClean="0"/>
              <a:t>, or that a time-traveller's interaction with the past — however slight — would entail making changes that would, in turn, change the future in which the time-travel was yet to occur, and would thus change the circumstances of the time-travel itself.</a:t>
            </a:r>
          </a:p>
          <a:p>
            <a:r>
              <a:rPr lang="en-US" dirty="0" smtClean="0"/>
              <a:t>Often a seemingly paradoxical conclusion arises from an inconsistent or inherently contradictory definition of the initial premise. In the case of that apparent paradox of a time traveler killing his own grandfather it is the inconsistency of defining the past to which he returns as being somehow different from the one which leads up to the future from which he begins his trip but also insisting that he must have come to that past from the same future as the one that it leads up to.</a:t>
            </a:r>
          </a:p>
        </p:txBody>
      </p:sp>
    </p:spTree>
    <p:extLst>
      <p:ext uri="{BB962C8B-B14F-4D97-AF65-F5344CB8AC3E}">
        <p14:creationId xmlns:p14="http://schemas.microsoft.com/office/powerpoint/2010/main" val="361562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Quine's</a:t>
            </a:r>
            <a:r>
              <a:rPr lang="en-US" b="1" dirty="0" smtClean="0"/>
              <a:t> classification of paradoxes</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hlinkClick r:id="rId2" tooltip="W. V. Quine"/>
              </a:rPr>
              <a:t>W. V. </a:t>
            </a:r>
            <a:r>
              <a:rPr lang="en-US" dirty="0" err="1" smtClean="0">
                <a:hlinkClick r:id="rId2" tooltip="W. V. Quine"/>
              </a:rPr>
              <a:t>Quine</a:t>
            </a:r>
            <a:r>
              <a:rPr lang="en-US" dirty="0" smtClean="0"/>
              <a:t> (1962) distinguished between three classes of paradoxes:</a:t>
            </a:r>
          </a:p>
          <a:p>
            <a:r>
              <a:rPr lang="en-US" dirty="0" smtClean="0"/>
              <a:t>A </a:t>
            </a:r>
            <a:r>
              <a:rPr lang="en-US" i="1" dirty="0" smtClean="0"/>
              <a:t>veridical paradox</a:t>
            </a:r>
            <a:r>
              <a:rPr lang="en-US" dirty="0" smtClean="0"/>
              <a:t> produces a result that appears absurd but is demonstrated to be true nevertheless. Thus, the paradox of Frederic's birthday in </a:t>
            </a:r>
            <a:r>
              <a:rPr lang="en-US" i="1" dirty="0" smtClean="0">
                <a:hlinkClick r:id="rId3" tooltip="The Pirates of Penzance"/>
              </a:rPr>
              <a:t>The Pirates of </a:t>
            </a:r>
            <a:r>
              <a:rPr lang="en-US" i="1" dirty="0" err="1" smtClean="0">
                <a:hlinkClick r:id="rId3" tooltip="The Pirates of Penzance"/>
              </a:rPr>
              <a:t>Penzance</a:t>
            </a:r>
            <a:r>
              <a:rPr lang="en-US" dirty="0" smtClean="0"/>
              <a:t> establishes the surprising fact that a twenty-one-year-old would have had only five birthdays, if he had been born on a </a:t>
            </a:r>
            <a:r>
              <a:rPr lang="en-US" dirty="0" smtClean="0">
                <a:hlinkClick r:id="rId4" tooltip="Leap day"/>
              </a:rPr>
              <a:t>leap day</a:t>
            </a:r>
            <a:r>
              <a:rPr lang="en-US" dirty="0" smtClean="0"/>
              <a:t>. Likewise, </a:t>
            </a:r>
            <a:r>
              <a:rPr lang="en-US" dirty="0" smtClean="0">
                <a:hlinkClick r:id="rId5" tooltip="Arrow's impossibility theorem"/>
              </a:rPr>
              <a:t>Arrow's impossibility theorem</a:t>
            </a:r>
            <a:r>
              <a:rPr lang="en-US" dirty="0" smtClean="0"/>
              <a:t> demonstrates difficulties in mapping voting results to the will of the people. The </a:t>
            </a:r>
            <a:r>
              <a:rPr lang="en-US" dirty="0" smtClean="0">
                <a:hlinkClick r:id="rId6" tooltip="Monty Hall paradox"/>
              </a:rPr>
              <a:t>Monty Hall paradox</a:t>
            </a:r>
            <a:r>
              <a:rPr lang="en-US" dirty="0" smtClean="0"/>
              <a:t> demonstrates that a decision which has an intuitive 50-50 chance in fact is heavily biased towards making a decision which, given the intuitive conclusion, the player would be unlikely to make. In 20th century science, </a:t>
            </a:r>
            <a:r>
              <a:rPr lang="en-US" dirty="0" smtClean="0">
                <a:hlinkClick r:id="rId7" tooltip="Hilbert's paradox of the Grand Hotel"/>
              </a:rPr>
              <a:t>Hilbert's paradox of the Grand Hotel</a:t>
            </a:r>
            <a:r>
              <a:rPr lang="en-US" dirty="0" smtClean="0"/>
              <a:t> and </a:t>
            </a:r>
            <a:r>
              <a:rPr lang="en-US" dirty="0" smtClean="0">
                <a:hlinkClick r:id="rId8" tooltip="Schrödinger's cat"/>
              </a:rPr>
              <a:t>Schrödinger's cat</a:t>
            </a:r>
            <a:r>
              <a:rPr lang="en-US" dirty="0" smtClean="0"/>
              <a:t> are famously vivid examples of a theory being taken to a logical but paradoxical end.</a:t>
            </a:r>
          </a:p>
          <a:p>
            <a:r>
              <a:rPr lang="en-US" dirty="0" smtClean="0"/>
              <a:t>A </a:t>
            </a:r>
            <a:r>
              <a:rPr lang="en-US" i="1" dirty="0" err="1" smtClean="0"/>
              <a:t>falsidical</a:t>
            </a:r>
            <a:r>
              <a:rPr lang="en-US" i="1" dirty="0" smtClean="0"/>
              <a:t> paradox</a:t>
            </a:r>
            <a:r>
              <a:rPr lang="en-US" dirty="0" smtClean="0"/>
              <a:t> establishes a result that not only </a:t>
            </a:r>
            <a:r>
              <a:rPr lang="en-US" i="1" dirty="0" smtClean="0"/>
              <a:t>appears</a:t>
            </a:r>
            <a:r>
              <a:rPr lang="en-US" dirty="0" smtClean="0"/>
              <a:t> false but actually </a:t>
            </a:r>
            <a:r>
              <a:rPr lang="en-US" i="1" dirty="0" smtClean="0"/>
              <a:t>is</a:t>
            </a:r>
            <a:r>
              <a:rPr lang="en-US" dirty="0" smtClean="0"/>
              <a:t> false, due to a fallacy in the demonstration. The various </a:t>
            </a:r>
            <a:r>
              <a:rPr lang="en-US" dirty="0" smtClean="0">
                <a:hlinkClick r:id="rId9" tooltip="Invalid proof"/>
              </a:rPr>
              <a:t>invalid mathematical proofs</a:t>
            </a:r>
            <a:r>
              <a:rPr lang="en-US" dirty="0" smtClean="0"/>
              <a:t> (e.g., that 1 = 2) are classic examples, generally relying on a hidden </a:t>
            </a:r>
            <a:r>
              <a:rPr lang="en-US" dirty="0" smtClean="0">
                <a:hlinkClick r:id="rId10" tooltip="Division by zero"/>
              </a:rPr>
              <a:t>division by zero</a:t>
            </a:r>
            <a:r>
              <a:rPr lang="en-US" dirty="0" smtClean="0"/>
              <a:t>. Another example is the inductive form of the </a:t>
            </a:r>
            <a:r>
              <a:rPr lang="en-US" dirty="0" smtClean="0">
                <a:hlinkClick r:id="rId11" tooltip="All horses are the same color"/>
              </a:rPr>
              <a:t>horse paradox</a:t>
            </a:r>
            <a:r>
              <a:rPr lang="en-US" dirty="0" smtClean="0"/>
              <a:t>, which falsely generalizes from true specific statements.</a:t>
            </a:r>
          </a:p>
          <a:p>
            <a:r>
              <a:rPr lang="en-US" dirty="0" smtClean="0"/>
              <a:t>A paradox that is in neither class may be an </a:t>
            </a:r>
            <a:r>
              <a:rPr lang="en-US" i="1" dirty="0" smtClean="0">
                <a:hlinkClick r:id="rId12" tooltip="Antinomy"/>
              </a:rPr>
              <a:t>antinomy</a:t>
            </a:r>
            <a:r>
              <a:rPr lang="en-US" dirty="0" smtClean="0"/>
              <a:t>, which reaches a self-contradictory result by properly applying accepted ways of reasoning. For example, the </a:t>
            </a:r>
            <a:r>
              <a:rPr lang="en-US" dirty="0" err="1" smtClean="0">
                <a:hlinkClick r:id="rId13" tooltip="Grelling–Nelson paradox"/>
              </a:rPr>
              <a:t>Grelling</a:t>
            </a:r>
            <a:r>
              <a:rPr lang="en-US" dirty="0" smtClean="0">
                <a:hlinkClick r:id="rId13" tooltip="Grelling–Nelson paradox"/>
              </a:rPr>
              <a:t>–Nelson paradox</a:t>
            </a:r>
            <a:r>
              <a:rPr lang="en-US" dirty="0" smtClean="0"/>
              <a:t> points out genuine problems in our understanding of the ideas of truth and description.</a:t>
            </a:r>
          </a:p>
          <a:p>
            <a:r>
              <a:rPr lang="en-US" dirty="0" smtClean="0"/>
              <a:t>A fourth kind has sometimes been described since </a:t>
            </a:r>
            <a:r>
              <a:rPr lang="en-US" dirty="0" err="1" smtClean="0"/>
              <a:t>Quine's</a:t>
            </a:r>
            <a:r>
              <a:rPr lang="en-US" dirty="0" smtClean="0"/>
              <a:t> work.</a:t>
            </a:r>
          </a:p>
          <a:p>
            <a:r>
              <a:rPr lang="en-US" dirty="0" smtClean="0"/>
              <a:t>A paradox that is both true and false at the same time and in the same sense is called a </a:t>
            </a:r>
            <a:r>
              <a:rPr lang="en-US" i="1" dirty="0" err="1" smtClean="0">
                <a:hlinkClick r:id="rId14" tooltip="Dialetheia"/>
              </a:rPr>
              <a:t>dialetheia</a:t>
            </a:r>
            <a:r>
              <a:rPr lang="en-US" dirty="0" smtClean="0"/>
              <a:t>. In Western logics it is often assumed, following </a:t>
            </a:r>
            <a:r>
              <a:rPr lang="en-US" dirty="0" smtClean="0">
                <a:hlinkClick r:id="rId15" tooltip="Aristotle"/>
              </a:rPr>
              <a:t>Aristotle</a:t>
            </a:r>
            <a:r>
              <a:rPr lang="en-US" dirty="0" smtClean="0"/>
              <a:t>, that no </a:t>
            </a:r>
            <a:r>
              <a:rPr lang="en-US" i="1" dirty="0" err="1" smtClean="0"/>
              <a:t>dialetheia</a:t>
            </a:r>
            <a:r>
              <a:rPr lang="en-US" dirty="0" smtClean="0"/>
              <a:t> exist, but they are sometimes accepted in Eastern traditions (e.g. in the </a:t>
            </a:r>
            <a:r>
              <a:rPr lang="en-US" dirty="0" err="1" smtClean="0">
                <a:hlinkClick r:id="rId16" tooltip="Mohists"/>
              </a:rPr>
              <a:t>Mohists</a:t>
            </a:r>
            <a:r>
              <a:rPr lang="en-US" dirty="0" smtClean="0"/>
              <a:t>, the </a:t>
            </a:r>
            <a:r>
              <a:rPr lang="en-US" dirty="0" err="1" smtClean="0">
                <a:hlinkClick r:id="rId17" tooltip="Gongsun Longzi"/>
              </a:rPr>
              <a:t>Gongsun</a:t>
            </a:r>
            <a:r>
              <a:rPr lang="en-US" dirty="0" smtClean="0">
                <a:hlinkClick r:id="rId17" tooltip="Gongsun Longzi"/>
              </a:rPr>
              <a:t> </a:t>
            </a:r>
            <a:r>
              <a:rPr lang="en-US" dirty="0" err="1" smtClean="0">
                <a:hlinkClick r:id="rId17" tooltip="Gongsun Longzi"/>
              </a:rPr>
              <a:t>Longzi</a:t>
            </a:r>
            <a:r>
              <a:rPr lang="en-US" dirty="0" smtClean="0"/>
              <a:t>, and in </a:t>
            </a:r>
            <a:r>
              <a:rPr lang="en-US" dirty="0" smtClean="0">
                <a:hlinkClick r:id="rId18" tooltip="Zen"/>
              </a:rPr>
              <a:t>Zen</a:t>
            </a:r>
            <a:r>
              <a:rPr lang="en-US" dirty="0" smtClean="0"/>
              <a:t>) and in </a:t>
            </a:r>
            <a:r>
              <a:rPr lang="en-US" dirty="0" err="1" smtClean="0">
                <a:hlinkClick r:id="rId19" tooltip="Paraconsistent logic"/>
              </a:rPr>
              <a:t>paraconsistent</a:t>
            </a:r>
            <a:r>
              <a:rPr lang="en-US" dirty="0" smtClean="0">
                <a:hlinkClick r:id="rId19" tooltip="Paraconsistent logic"/>
              </a:rPr>
              <a:t> logics</a:t>
            </a:r>
            <a:r>
              <a:rPr lang="en-US" dirty="0" smtClean="0"/>
              <a:t>. It would be mere equivocation or a matter of degree, for example, to both affirm and deny that "John is here" when John is halfway through the door but it is self-contradictory to simultaneously affirm and deny the event in some sense.</a:t>
            </a:r>
          </a:p>
        </p:txBody>
      </p:sp>
    </p:spTree>
    <p:extLst>
      <p:ext uri="{BB962C8B-B14F-4D97-AF65-F5344CB8AC3E}">
        <p14:creationId xmlns:p14="http://schemas.microsoft.com/office/powerpoint/2010/main" val="176803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Paradox in philosophy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taste for paradox is central to the philosophies of </a:t>
            </a:r>
            <a:r>
              <a:rPr lang="en-US" dirty="0" err="1" smtClean="0">
                <a:hlinkClick r:id="rId2" tooltip="Laozi"/>
              </a:rPr>
              <a:t>Laozi</a:t>
            </a:r>
            <a:r>
              <a:rPr lang="en-US" dirty="0" smtClean="0"/>
              <a:t>, </a:t>
            </a:r>
            <a:r>
              <a:rPr lang="en-US" dirty="0" smtClean="0">
                <a:hlinkClick r:id="rId3" tooltip="Heraclitus"/>
              </a:rPr>
              <a:t>Heraclitus</a:t>
            </a:r>
            <a:r>
              <a:rPr lang="en-US" dirty="0" smtClean="0"/>
              <a:t>, </a:t>
            </a:r>
            <a:r>
              <a:rPr lang="en-US" dirty="0" err="1" smtClean="0">
                <a:hlinkClick r:id="rId4" tooltip="Bhartrhari"/>
              </a:rPr>
              <a:t>Bhartrhari</a:t>
            </a:r>
            <a:r>
              <a:rPr lang="en-US" dirty="0" smtClean="0"/>
              <a:t>, </a:t>
            </a:r>
            <a:r>
              <a:rPr lang="en-US" dirty="0" smtClean="0">
                <a:hlinkClick r:id="rId5" tooltip="Meister Eckhart"/>
              </a:rPr>
              <a:t>Meister Eckhart</a:t>
            </a:r>
            <a:r>
              <a:rPr lang="en-US" dirty="0" smtClean="0"/>
              <a:t>, </a:t>
            </a:r>
            <a:r>
              <a:rPr lang="en-US" dirty="0" smtClean="0">
                <a:hlinkClick r:id="rId6" tooltip="Georg Wilhelm Friedrich Hegel"/>
              </a:rPr>
              <a:t>Hegel</a:t>
            </a:r>
            <a:r>
              <a:rPr lang="en-US" dirty="0" smtClean="0"/>
              <a:t>, </a:t>
            </a:r>
            <a:r>
              <a:rPr lang="en-US" dirty="0" smtClean="0">
                <a:hlinkClick r:id="rId7" tooltip="Søren Kierkegaard"/>
              </a:rPr>
              <a:t>Kierkegaard</a:t>
            </a:r>
            <a:r>
              <a:rPr lang="en-US" dirty="0" smtClean="0"/>
              <a:t>, </a:t>
            </a:r>
            <a:r>
              <a:rPr lang="en-US" dirty="0" smtClean="0">
                <a:hlinkClick r:id="rId8" tooltip="Friedrich Nietzsche"/>
              </a:rPr>
              <a:t>Nietzsche</a:t>
            </a:r>
            <a:r>
              <a:rPr lang="en-US" dirty="0" smtClean="0"/>
              <a:t>, and </a:t>
            </a:r>
            <a:r>
              <a:rPr lang="en-US" dirty="0" smtClean="0">
                <a:hlinkClick r:id="rId9" tooltip="G.K. Chesterton"/>
              </a:rPr>
              <a:t>G.K. Chesterton</a:t>
            </a:r>
            <a:r>
              <a:rPr lang="en-US" dirty="0" smtClean="0"/>
              <a:t>, among many others. </a:t>
            </a:r>
            <a:r>
              <a:rPr lang="en-US" dirty="0" err="1" smtClean="0"/>
              <a:t>Søren</a:t>
            </a:r>
            <a:r>
              <a:rPr lang="en-US" dirty="0" smtClean="0"/>
              <a:t> Kierkegaard, for example, writes, in the </a:t>
            </a:r>
            <a:r>
              <a:rPr lang="en-US" i="1" dirty="0" smtClean="0">
                <a:hlinkClick r:id="rId10" tooltip="Philosophical Fragments"/>
              </a:rPr>
              <a:t>Philosophical Fragments</a:t>
            </a:r>
            <a:r>
              <a:rPr lang="en-US" dirty="0" smtClean="0"/>
              <a:t>, that</a:t>
            </a:r>
          </a:p>
          <a:p>
            <a:pPr marL="0" indent="0">
              <a:buNone/>
            </a:pPr>
            <a:r>
              <a:rPr lang="en-US" dirty="0" smtClean="0"/>
              <a:t>But one must not think ill of the paradox, for the paradox is the passion of thought, and the thinker without the paradox is like the lover without passion: a mediocre fellow. But the ultimate potentiation of every passion is always to will its own downfall, and so it is also the ultimate passion of the understanding to will the collision, although in one way or another the collision must become its downfall. This, then, is the ultimate paradox of thought: to want to discover something that thought itself cannot think.</a:t>
            </a:r>
          </a:p>
        </p:txBody>
      </p:sp>
    </p:spTree>
    <p:extLst>
      <p:ext uri="{BB962C8B-B14F-4D97-AF65-F5344CB8AC3E}">
        <p14:creationId xmlns:p14="http://schemas.microsoft.com/office/powerpoint/2010/main" val="222250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Paradox in medicine</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smtClean="0">
                <a:hlinkClick r:id="rId2" tooltip="Paradoxical reaction"/>
              </a:rPr>
              <a:t>paradoxical reaction</a:t>
            </a:r>
            <a:r>
              <a:rPr lang="en-US" dirty="0" smtClean="0"/>
              <a:t> to a </a:t>
            </a:r>
            <a:r>
              <a:rPr lang="en-US" dirty="0" smtClean="0">
                <a:hlinkClick r:id="rId3" tooltip="Drug"/>
              </a:rPr>
              <a:t>drug</a:t>
            </a:r>
            <a:r>
              <a:rPr lang="en-US" dirty="0" smtClean="0"/>
              <a:t> is the opposite of what one would expect, such as becoming agitated by a </a:t>
            </a:r>
            <a:r>
              <a:rPr lang="en-US" dirty="0" smtClean="0">
                <a:hlinkClick r:id="rId4" tooltip="Sedative"/>
              </a:rPr>
              <a:t>sedative</a:t>
            </a:r>
            <a:r>
              <a:rPr lang="en-US" dirty="0" smtClean="0"/>
              <a:t> or sedated by a </a:t>
            </a:r>
            <a:r>
              <a:rPr lang="en-US" dirty="0" smtClean="0">
                <a:hlinkClick r:id="rId5" tooltip="Stimulant"/>
              </a:rPr>
              <a:t>stimulant</a:t>
            </a:r>
            <a:r>
              <a:rPr lang="en-US" dirty="0" smtClean="0"/>
              <a:t>. Some are common and are used regularly in medicine, such as the use of stimulants such as </a:t>
            </a:r>
            <a:r>
              <a:rPr lang="en-US" dirty="0" smtClean="0">
                <a:hlinkClick r:id="rId6" tooltip="Adderall"/>
              </a:rPr>
              <a:t>Adderall</a:t>
            </a:r>
            <a:r>
              <a:rPr lang="en-US" dirty="0" smtClean="0"/>
              <a:t> and </a:t>
            </a:r>
            <a:r>
              <a:rPr lang="en-US" dirty="0" smtClean="0">
                <a:hlinkClick r:id="rId7" tooltip="Ritalin"/>
              </a:rPr>
              <a:t>Ritalin</a:t>
            </a:r>
            <a:r>
              <a:rPr lang="en-US" dirty="0" smtClean="0"/>
              <a:t> in the treatment of </a:t>
            </a:r>
            <a:r>
              <a:rPr lang="en-US" dirty="0" smtClean="0">
                <a:hlinkClick r:id="rId8" tooltip="Attention deficit disorder"/>
              </a:rPr>
              <a:t>attention deficit disorder</a:t>
            </a:r>
            <a:r>
              <a:rPr lang="en-US" dirty="0" smtClean="0"/>
              <a:t>, while others are rare and can be dangerous as they are not expected, such as severe agitation from a </a:t>
            </a:r>
            <a:r>
              <a:rPr lang="en-US" dirty="0" smtClean="0">
                <a:hlinkClick r:id="rId9" tooltip="Benzodiazepine"/>
              </a:rPr>
              <a:t>benzodiazepine</a:t>
            </a:r>
            <a:r>
              <a:rPr lang="en-US" dirty="0" smtClean="0"/>
              <a:t>.</a:t>
            </a:r>
            <a:endParaRPr lang="en-US" dirty="0"/>
          </a:p>
        </p:txBody>
      </p:sp>
    </p:spTree>
    <p:extLst>
      <p:ext uri="{BB962C8B-B14F-4D97-AF65-F5344CB8AC3E}">
        <p14:creationId xmlns:p14="http://schemas.microsoft.com/office/powerpoint/2010/main" val="137775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marL="0" indent="0">
              <a:buNone/>
            </a:pPr>
            <a:r>
              <a:rPr lang="en-US" sz="4400" dirty="0" smtClean="0"/>
              <a:t>A </a:t>
            </a:r>
            <a:r>
              <a:rPr lang="en-US" sz="4400" b="1" dirty="0" smtClean="0"/>
              <a:t>paradox</a:t>
            </a:r>
            <a:r>
              <a:rPr lang="en-US" sz="4400" dirty="0" smtClean="0"/>
              <a:t> is a statement that apparently contradicts itself and yet might be true (or wrong at same time). Some logical paradoxes are known to be </a:t>
            </a:r>
            <a:r>
              <a:rPr lang="en-US" sz="4400" dirty="0" smtClean="0">
                <a:hlinkClick r:id="rId2" tooltip="Validity"/>
              </a:rPr>
              <a:t>invalid</a:t>
            </a:r>
            <a:r>
              <a:rPr lang="en-US" sz="4400" dirty="0" smtClean="0"/>
              <a:t> arguments but are still valuable in promoting </a:t>
            </a:r>
            <a:r>
              <a:rPr lang="en-US" sz="4400" dirty="0" smtClean="0">
                <a:hlinkClick r:id="rId3" tooltip="Critical thinking"/>
              </a:rPr>
              <a:t>critical thinking</a:t>
            </a:r>
            <a:r>
              <a:rPr lang="en-US" sz="4400" dirty="0" smtClean="0"/>
              <a:t>.</a:t>
            </a:r>
          </a:p>
        </p:txBody>
      </p:sp>
    </p:spTree>
    <p:extLst>
      <p:ext uri="{BB962C8B-B14F-4D97-AF65-F5344CB8AC3E}">
        <p14:creationId xmlns:p14="http://schemas.microsoft.com/office/powerpoint/2010/main" val="79596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Some paradoxes have revealed errors in definitions assumed to be rigorous, and have caused axioms of mathematics and logic to be re-examined. </a:t>
            </a:r>
          </a:p>
        </p:txBody>
      </p:sp>
    </p:spTree>
    <p:extLst>
      <p:ext uri="{BB962C8B-B14F-4D97-AF65-F5344CB8AC3E}">
        <p14:creationId xmlns:p14="http://schemas.microsoft.com/office/powerpoint/2010/main" val="68342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One example is </a:t>
            </a:r>
            <a:r>
              <a:rPr lang="en-US" dirty="0" smtClean="0">
                <a:hlinkClick r:id="rId2" tooltip="Russell's paradox"/>
              </a:rPr>
              <a:t>Russell's paradox</a:t>
            </a:r>
            <a:r>
              <a:rPr lang="en-US" dirty="0" smtClean="0"/>
              <a:t>, which questions whether a "list of all lists that do not contain themselves" would include itself, and showed that attempts to found </a:t>
            </a:r>
            <a:r>
              <a:rPr lang="en-US" dirty="0" smtClean="0">
                <a:hlinkClick r:id="rId3" tooltip="Set theory"/>
              </a:rPr>
              <a:t>set theory</a:t>
            </a:r>
            <a:r>
              <a:rPr lang="en-US" dirty="0" smtClean="0"/>
              <a:t> on the identification of sets with </a:t>
            </a:r>
            <a:r>
              <a:rPr lang="en-US" dirty="0" smtClean="0">
                <a:hlinkClick r:id="rId4" tooltip="Property (philosophy)"/>
              </a:rPr>
              <a:t>properties</a:t>
            </a:r>
            <a:r>
              <a:rPr lang="en-US" dirty="0" smtClean="0"/>
              <a:t> or </a:t>
            </a:r>
            <a:r>
              <a:rPr lang="en-US" dirty="0" smtClean="0">
                <a:hlinkClick r:id="rId5" tooltip="Predicate (mathematical logic)"/>
              </a:rPr>
              <a:t>predicates</a:t>
            </a:r>
            <a:r>
              <a:rPr lang="en-US" dirty="0" smtClean="0"/>
              <a:t> were flawed. Others, such as </a:t>
            </a:r>
            <a:r>
              <a:rPr lang="en-US" dirty="0" smtClean="0">
                <a:hlinkClick r:id="rId6" tooltip="Curry's paradox"/>
              </a:rPr>
              <a:t>Curry's paradox</a:t>
            </a:r>
            <a:r>
              <a:rPr lang="en-US" dirty="0" smtClean="0"/>
              <a:t>, are not yet resolved.</a:t>
            </a:r>
            <a:endParaRPr lang="en-US" dirty="0"/>
          </a:p>
        </p:txBody>
      </p:sp>
    </p:spTree>
    <p:extLst>
      <p:ext uri="{BB962C8B-B14F-4D97-AF65-F5344CB8AC3E}">
        <p14:creationId xmlns:p14="http://schemas.microsoft.com/office/powerpoint/2010/main" val="303565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Examples outside logic include the </a:t>
            </a:r>
            <a:r>
              <a:rPr lang="en-US" dirty="0" smtClean="0">
                <a:hlinkClick r:id="rId2" tooltip="Ship of Theseus"/>
              </a:rPr>
              <a:t>Ship of Theseus</a:t>
            </a:r>
            <a:r>
              <a:rPr lang="en-US" dirty="0" smtClean="0"/>
              <a:t> from philosophy (questioning whether a ship repaired over time by replacing each of its wooden parts would remain the same ship). Paradoxes can also take the form of images or other media.</a:t>
            </a:r>
          </a:p>
        </p:txBody>
      </p:sp>
    </p:spTree>
    <p:extLst>
      <p:ext uri="{BB962C8B-B14F-4D97-AF65-F5344CB8AC3E}">
        <p14:creationId xmlns:p14="http://schemas.microsoft.com/office/powerpoint/2010/main" val="222549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For example, </a:t>
            </a:r>
            <a:r>
              <a:rPr lang="en-US" dirty="0" smtClean="0">
                <a:hlinkClick r:id="rId2" tooltip="M.C. Escher"/>
              </a:rPr>
              <a:t>M.C. Escher</a:t>
            </a:r>
            <a:r>
              <a:rPr lang="en-US" dirty="0" smtClean="0"/>
              <a:t> featured </a:t>
            </a:r>
            <a:r>
              <a:rPr lang="en-US" dirty="0" smtClean="0">
                <a:hlinkClick r:id="rId3" tooltip="Perspective (visual)"/>
              </a:rPr>
              <a:t>perspective-based</a:t>
            </a:r>
            <a:r>
              <a:rPr lang="en-US" dirty="0" smtClean="0"/>
              <a:t> paradoxes in many of his drawings, with walls that are regarded as floors from other points of view, and staircases that appear to climb endlessly.</a:t>
            </a:r>
            <a:endParaRPr lang="en-US" dirty="0"/>
          </a:p>
        </p:txBody>
      </p:sp>
    </p:spTree>
    <p:extLst>
      <p:ext uri="{BB962C8B-B14F-4D97-AF65-F5344CB8AC3E}">
        <p14:creationId xmlns:p14="http://schemas.microsoft.com/office/powerpoint/2010/main" val="225450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common usage, the word "paradox" often refers to statements that are </a:t>
            </a:r>
            <a:r>
              <a:rPr lang="en-US" dirty="0" smtClean="0">
                <a:hlinkClick r:id="rId2" tooltip="Irony"/>
              </a:rPr>
              <a:t>ironic</a:t>
            </a:r>
            <a:r>
              <a:rPr lang="en-US" dirty="0" smtClean="0"/>
              <a:t> or unexpected, such as "the paradox that standing is more tiring than walking".</a:t>
            </a:r>
          </a:p>
        </p:txBody>
      </p:sp>
    </p:spTree>
    <p:extLst>
      <p:ext uri="{BB962C8B-B14F-4D97-AF65-F5344CB8AC3E}">
        <p14:creationId xmlns:p14="http://schemas.microsoft.com/office/powerpoint/2010/main" val="241303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Logical paradox</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Common themes in paradoxes include </a:t>
            </a:r>
            <a:r>
              <a:rPr lang="en-US" dirty="0" smtClean="0">
                <a:hlinkClick r:id="rId2" tooltip="Self-reference"/>
              </a:rPr>
              <a:t>self-reference</a:t>
            </a:r>
            <a:r>
              <a:rPr lang="en-US" dirty="0" smtClean="0"/>
              <a:t>, </a:t>
            </a:r>
            <a:r>
              <a:rPr lang="en-US" dirty="0" smtClean="0">
                <a:hlinkClick r:id="rId3" tooltip="Infinite regress"/>
              </a:rPr>
              <a:t>infinite regress</a:t>
            </a:r>
            <a:r>
              <a:rPr lang="en-US" dirty="0" smtClean="0"/>
              <a:t>, </a:t>
            </a:r>
            <a:r>
              <a:rPr lang="en-US" dirty="0" smtClean="0">
                <a:hlinkClick r:id="rId4" tooltip="Circular definition"/>
              </a:rPr>
              <a:t>circular definitions</a:t>
            </a:r>
            <a:r>
              <a:rPr lang="en-US" dirty="0" smtClean="0"/>
              <a:t>, and confusion between different levels of </a:t>
            </a:r>
            <a:r>
              <a:rPr lang="en-US" dirty="0" smtClean="0">
                <a:hlinkClick r:id="rId5" tooltip="Abstraction"/>
              </a:rPr>
              <a:t>abstraction</a:t>
            </a:r>
            <a:r>
              <a:rPr lang="en-US" dirty="0" smtClean="0"/>
              <a:t>.</a:t>
            </a:r>
          </a:p>
          <a:p>
            <a:r>
              <a:rPr lang="en-US" dirty="0" smtClean="0">
                <a:hlinkClick r:id="rId6" tooltip="Patrick Hughes (artist)"/>
              </a:rPr>
              <a:t>Patrick Hughes</a:t>
            </a:r>
            <a:r>
              <a:rPr lang="en-US" dirty="0" smtClean="0"/>
              <a:t> outlines three laws of the paradox:</a:t>
            </a:r>
          </a:p>
          <a:p>
            <a:r>
              <a:rPr lang="en-US" dirty="0" smtClean="0"/>
              <a:t>Self-reference An example is "This statement is false", a form of the </a:t>
            </a:r>
            <a:r>
              <a:rPr lang="en-US" dirty="0" smtClean="0">
                <a:hlinkClick r:id="rId7" tooltip="Liar paradox"/>
              </a:rPr>
              <a:t>liar paradox</a:t>
            </a:r>
            <a:r>
              <a:rPr lang="en-US" dirty="0" smtClean="0"/>
              <a:t>. The statement is referring to itself. Another example of self-reference is the question of whether the barber shaves himself in the </a:t>
            </a:r>
            <a:r>
              <a:rPr lang="en-US" dirty="0" smtClean="0">
                <a:hlinkClick r:id="rId8" tooltip="Barber paradox"/>
              </a:rPr>
              <a:t>barber paradox</a:t>
            </a:r>
            <a:r>
              <a:rPr lang="en-US" dirty="0" smtClean="0"/>
              <a:t>. One more example would be "Is the answer to this question 'No'?" Contradiction "This statement is false"; the statement cannot be false and true at the same time.</a:t>
            </a:r>
          </a:p>
        </p:txBody>
      </p:sp>
    </p:spTree>
    <p:extLst>
      <p:ext uri="{BB962C8B-B14F-4D97-AF65-F5344CB8AC3E}">
        <p14:creationId xmlns:p14="http://schemas.microsoft.com/office/powerpoint/2010/main" val="308004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Logical paradox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Another example of contradiction is if a man talking to a genie wishes that wishes couldn't come true. This contradicts itself because if the genie grants his wish, he did not grant his wish, and if he refuses to grant his wish, then he did indeed grant his wish, therefore making it impossible to either grant or not grant his wish because his wish contradicts itself. Vicious circularity, or infinite regress "This statement is false"; if the statement is true, then the statement is false, thereby making the statement true. Another example of vicious circularity is the following group of statements: "The following sentence is true." "The previous sentence is false." Other paradoxes involve </a:t>
            </a:r>
            <a:r>
              <a:rPr lang="en-US" dirty="0" smtClean="0">
                <a:hlinkClick r:id="rId2" tooltip="False statement"/>
              </a:rPr>
              <a:t>false statements</a:t>
            </a:r>
            <a:r>
              <a:rPr lang="en-US" dirty="0" smtClean="0"/>
              <a:t> ("impossible is not a word in my vocabulary", a simple paradox) or </a:t>
            </a:r>
            <a:r>
              <a:rPr lang="en-US" dirty="0" smtClean="0">
                <a:hlinkClick r:id="rId3" tooltip="Half-truths"/>
              </a:rPr>
              <a:t>half-truths</a:t>
            </a:r>
            <a:r>
              <a:rPr lang="en-US" dirty="0" smtClean="0"/>
              <a:t> and the resulting </a:t>
            </a:r>
            <a:r>
              <a:rPr lang="en-US" dirty="0" smtClean="0">
                <a:hlinkClick r:id="rId4" tooltip="Cognitive bias"/>
              </a:rPr>
              <a:t>biased</a:t>
            </a:r>
            <a:r>
              <a:rPr lang="en-US" dirty="0" smtClean="0"/>
              <a:t> assumptions. This form is common in </a:t>
            </a:r>
            <a:r>
              <a:rPr lang="en-US" dirty="0" smtClean="0">
                <a:hlinkClick r:id="rId5" tooltip="Howler (error)"/>
              </a:rPr>
              <a:t>howlers</a:t>
            </a:r>
            <a:r>
              <a:rPr lang="en-US" dirty="0" smtClean="0"/>
              <a:t>.</a:t>
            </a:r>
            <a:endParaRPr lang="en-US" dirty="0"/>
          </a:p>
        </p:txBody>
      </p:sp>
    </p:spTree>
    <p:extLst>
      <p:ext uri="{BB962C8B-B14F-4D97-AF65-F5344CB8AC3E}">
        <p14:creationId xmlns:p14="http://schemas.microsoft.com/office/powerpoint/2010/main" val="3125759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1613</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Paradox</vt:lpstr>
      <vt:lpstr>PowerPoint Presentation</vt:lpstr>
      <vt:lpstr>PowerPoint Presentation</vt:lpstr>
      <vt:lpstr>PowerPoint Presentation</vt:lpstr>
      <vt:lpstr>PowerPoint Presentation</vt:lpstr>
      <vt:lpstr>PowerPoint Presentation</vt:lpstr>
      <vt:lpstr>PowerPoint Presentation</vt:lpstr>
      <vt:lpstr>Logical paradox</vt:lpstr>
      <vt:lpstr>Logical paradox (continued)</vt:lpstr>
      <vt:lpstr>Logical paradox (continued)</vt:lpstr>
      <vt:lpstr>Logical paradox (continued)</vt:lpstr>
      <vt:lpstr>Logical paradox (continued)</vt:lpstr>
      <vt:lpstr>Quine's classification of paradoxes</vt:lpstr>
      <vt:lpstr>Paradox in philosophy</vt:lpstr>
      <vt:lpstr>Paradox in medicine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Paradox</dc:title>
  <dc:creator>LENOVO</dc:creator>
  <cp:lastModifiedBy>LENOVO</cp:lastModifiedBy>
  <cp:revision>11</cp:revision>
  <dcterms:created xsi:type="dcterms:W3CDTF">2015-03-23T06:41:40Z</dcterms:created>
  <dcterms:modified xsi:type="dcterms:W3CDTF">2015-03-23T06:53:06Z</dcterms:modified>
</cp:coreProperties>
</file>