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3D196A-33D1-4A76-ABD1-A575B291253A}"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1F00A-B34C-4B40-B911-7488381A5ED9}" type="slidenum">
              <a:rPr lang="en-US" smtClean="0"/>
              <a:t>‹#›</a:t>
            </a:fld>
            <a:endParaRPr lang="en-US"/>
          </a:p>
        </p:txBody>
      </p:sp>
    </p:spTree>
    <p:extLst>
      <p:ext uri="{BB962C8B-B14F-4D97-AF65-F5344CB8AC3E}">
        <p14:creationId xmlns:p14="http://schemas.microsoft.com/office/powerpoint/2010/main" val="1324798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D196A-33D1-4A76-ABD1-A575B291253A}"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1F00A-B34C-4B40-B911-7488381A5ED9}" type="slidenum">
              <a:rPr lang="en-US" smtClean="0"/>
              <a:t>‹#›</a:t>
            </a:fld>
            <a:endParaRPr lang="en-US"/>
          </a:p>
        </p:txBody>
      </p:sp>
    </p:spTree>
    <p:extLst>
      <p:ext uri="{BB962C8B-B14F-4D97-AF65-F5344CB8AC3E}">
        <p14:creationId xmlns:p14="http://schemas.microsoft.com/office/powerpoint/2010/main" val="1291072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D196A-33D1-4A76-ABD1-A575B291253A}"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1F00A-B34C-4B40-B911-7488381A5ED9}" type="slidenum">
              <a:rPr lang="en-US" smtClean="0"/>
              <a:t>‹#›</a:t>
            </a:fld>
            <a:endParaRPr lang="en-US"/>
          </a:p>
        </p:txBody>
      </p:sp>
    </p:spTree>
    <p:extLst>
      <p:ext uri="{BB962C8B-B14F-4D97-AF65-F5344CB8AC3E}">
        <p14:creationId xmlns:p14="http://schemas.microsoft.com/office/powerpoint/2010/main" val="61487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D196A-33D1-4A76-ABD1-A575B291253A}"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1F00A-B34C-4B40-B911-7488381A5ED9}" type="slidenum">
              <a:rPr lang="en-US" smtClean="0"/>
              <a:t>‹#›</a:t>
            </a:fld>
            <a:endParaRPr lang="en-US"/>
          </a:p>
        </p:txBody>
      </p:sp>
    </p:spTree>
    <p:extLst>
      <p:ext uri="{BB962C8B-B14F-4D97-AF65-F5344CB8AC3E}">
        <p14:creationId xmlns:p14="http://schemas.microsoft.com/office/powerpoint/2010/main" val="220668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D196A-33D1-4A76-ABD1-A575B291253A}"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1F00A-B34C-4B40-B911-7488381A5ED9}" type="slidenum">
              <a:rPr lang="en-US" smtClean="0"/>
              <a:t>‹#›</a:t>
            </a:fld>
            <a:endParaRPr lang="en-US"/>
          </a:p>
        </p:txBody>
      </p:sp>
    </p:spTree>
    <p:extLst>
      <p:ext uri="{BB962C8B-B14F-4D97-AF65-F5344CB8AC3E}">
        <p14:creationId xmlns:p14="http://schemas.microsoft.com/office/powerpoint/2010/main" val="132228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3D196A-33D1-4A76-ABD1-A575B291253A}"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1F00A-B34C-4B40-B911-7488381A5ED9}" type="slidenum">
              <a:rPr lang="en-US" smtClean="0"/>
              <a:t>‹#›</a:t>
            </a:fld>
            <a:endParaRPr lang="en-US"/>
          </a:p>
        </p:txBody>
      </p:sp>
    </p:spTree>
    <p:extLst>
      <p:ext uri="{BB962C8B-B14F-4D97-AF65-F5344CB8AC3E}">
        <p14:creationId xmlns:p14="http://schemas.microsoft.com/office/powerpoint/2010/main" val="143470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3D196A-33D1-4A76-ABD1-A575B291253A}" type="datetimeFigureOut">
              <a:rPr lang="en-US" smtClean="0"/>
              <a:t>3/25/2015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51F00A-B34C-4B40-B911-7488381A5ED9}" type="slidenum">
              <a:rPr lang="en-US" smtClean="0"/>
              <a:t>‹#›</a:t>
            </a:fld>
            <a:endParaRPr lang="en-US"/>
          </a:p>
        </p:txBody>
      </p:sp>
    </p:spTree>
    <p:extLst>
      <p:ext uri="{BB962C8B-B14F-4D97-AF65-F5344CB8AC3E}">
        <p14:creationId xmlns:p14="http://schemas.microsoft.com/office/powerpoint/2010/main" val="646931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3D196A-33D1-4A76-ABD1-A575B291253A}" type="datetimeFigureOut">
              <a:rPr lang="en-US" smtClean="0"/>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51F00A-B34C-4B40-B911-7488381A5ED9}" type="slidenum">
              <a:rPr lang="en-US" smtClean="0"/>
              <a:t>‹#›</a:t>
            </a:fld>
            <a:endParaRPr lang="en-US"/>
          </a:p>
        </p:txBody>
      </p:sp>
    </p:spTree>
    <p:extLst>
      <p:ext uri="{BB962C8B-B14F-4D97-AF65-F5344CB8AC3E}">
        <p14:creationId xmlns:p14="http://schemas.microsoft.com/office/powerpoint/2010/main" val="1537480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3D196A-33D1-4A76-ABD1-A575B291253A}" type="datetimeFigureOut">
              <a:rPr lang="en-US" smtClean="0"/>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51F00A-B34C-4B40-B911-7488381A5ED9}" type="slidenum">
              <a:rPr lang="en-US" smtClean="0"/>
              <a:t>‹#›</a:t>
            </a:fld>
            <a:endParaRPr lang="en-US"/>
          </a:p>
        </p:txBody>
      </p:sp>
    </p:spTree>
    <p:extLst>
      <p:ext uri="{BB962C8B-B14F-4D97-AF65-F5344CB8AC3E}">
        <p14:creationId xmlns:p14="http://schemas.microsoft.com/office/powerpoint/2010/main" val="1081162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D196A-33D1-4A76-ABD1-A575B291253A}"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1F00A-B34C-4B40-B911-7488381A5ED9}" type="slidenum">
              <a:rPr lang="en-US" smtClean="0"/>
              <a:t>‹#›</a:t>
            </a:fld>
            <a:endParaRPr lang="en-US"/>
          </a:p>
        </p:txBody>
      </p:sp>
    </p:spTree>
    <p:extLst>
      <p:ext uri="{BB962C8B-B14F-4D97-AF65-F5344CB8AC3E}">
        <p14:creationId xmlns:p14="http://schemas.microsoft.com/office/powerpoint/2010/main" val="4269455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D196A-33D1-4A76-ABD1-A575B291253A}"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1F00A-B34C-4B40-B911-7488381A5ED9}" type="slidenum">
              <a:rPr lang="en-US" smtClean="0"/>
              <a:t>‹#›</a:t>
            </a:fld>
            <a:endParaRPr lang="en-US"/>
          </a:p>
        </p:txBody>
      </p:sp>
    </p:spTree>
    <p:extLst>
      <p:ext uri="{BB962C8B-B14F-4D97-AF65-F5344CB8AC3E}">
        <p14:creationId xmlns:p14="http://schemas.microsoft.com/office/powerpoint/2010/main" val="17937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3D196A-33D1-4A76-ABD1-A575B291253A}" type="datetimeFigureOut">
              <a:rPr lang="en-US" smtClean="0"/>
              <a:t>3/25/2015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1F00A-B34C-4B40-B911-7488381A5ED9}" type="slidenum">
              <a:rPr lang="en-US" smtClean="0"/>
              <a:t>‹#›</a:t>
            </a:fld>
            <a:endParaRPr lang="en-US"/>
          </a:p>
        </p:txBody>
      </p:sp>
    </p:spTree>
    <p:extLst>
      <p:ext uri="{BB962C8B-B14F-4D97-AF65-F5344CB8AC3E}">
        <p14:creationId xmlns:p14="http://schemas.microsoft.com/office/powerpoint/2010/main" val="1588165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Latin" TargetMode="External"/><Relationship Id="rId2" Type="http://schemas.openxmlformats.org/officeDocument/2006/relationships/hyperlink" Target="http://en.wikipedia.org/wiki/Propositional_calculus" TargetMode="External"/><Relationship Id="rId1" Type="http://schemas.openxmlformats.org/officeDocument/2006/relationships/slideLayout" Target="../slideLayouts/slideLayout2.xml"/><Relationship Id="rId6" Type="http://schemas.openxmlformats.org/officeDocument/2006/relationships/hyperlink" Target="http://en.wikipedia.org/wiki/Rule_of_inference" TargetMode="External"/><Relationship Id="rId5" Type="http://schemas.openxmlformats.org/officeDocument/2006/relationships/hyperlink" Target="http://en.wikipedia.org/wiki/Logical_form" TargetMode="External"/><Relationship Id="rId4" Type="http://schemas.openxmlformats.org/officeDocument/2006/relationships/hyperlink" Target="http://en.wikipedia.org/wiki/Validit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Formal_proof" TargetMode="External"/><Relationship Id="rId2" Type="http://schemas.openxmlformats.org/officeDocument/2006/relationships/hyperlink" Target="http://en.wikipedia.org/wiki/Material_conditiona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Proposition" TargetMode="External"/><Relationship Id="rId2" Type="http://schemas.openxmlformats.org/officeDocument/2006/relationships/hyperlink" Target="http://en.wikipedia.org/wiki/Statement_(logic)" TargetMode="External"/><Relationship Id="rId1" Type="http://schemas.openxmlformats.org/officeDocument/2006/relationships/slideLayout" Target="../slideLayouts/slideLayout2.xml"/><Relationship Id="rId4" Type="http://schemas.openxmlformats.org/officeDocument/2006/relationships/hyperlink" Target="http://en.wikipedia.org/wiki/Material_condition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700" b="1" i="1" dirty="0" smtClean="0"/>
              <a:t>Modus ponens</a:t>
            </a:r>
            <a:endParaRPr lang="en-US" sz="7700" dirty="0"/>
          </a:p>
        </p:txBody>
      </p:sp>
    </p:spTree>
    <p:extLst>
      <p:ext uri="{BB962C8B-B14F-4D97-AF65-F5344CB8AC3E}">
        <p14:creationId xmlns:p14="http://schemas.microsoft.com/office/powerpoint/2010/main" val="2996192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dirty="0" smtClean="0"/>
              <a:t>In </a:t>
            </a:r>
            <a:r>
              <a:rPr lang="en-US" dirty="0" smtClean="0">
                <a:hlinkClick r:id="rId2" tooltip="Propositional calculus"/>
              </a:rPr>
              <a:t>propositional logic</a:t>
            </a:r>
            <a:r>
              <a:rPr lang="en-US" dirty="0" smtClean="0"/>
              <a:t>, </a:t>
            </a:r>
            <a:r>
              <a:rPr lang="en-US" b="1" i="1" dirty="0" smtClean="0"/>
              <a:t>modus </a:t>
            </a:r>
            <a:r>
              <a:rPr lang="en-US" b="1" i="1" dirty="0" err="1" smtClean="0"/>
              <a:t>ponendo</a:t>
            </a:r>
            <a:r>
              <a:rPr lang="en-US" b="1" i="1" dirty="0" smtClean="0"/>
              <a:t> ponens</a:t>
            </a:r>
            <a:r>
              <a:rPr lang="en-US" dirty="0" smtClean="0"/>
              <a:t> (</a:t>
            </a:r>
            <a:r>
              <a:rPr lang="en-US" dirty="0" smtClean="0">
                <a:hlinkClick r:id="rId3" tooltip="Latin"/>
              </a:rPr>
              <a:t>Latin</a:t>
            </a:r>
            <a:r>
              <a:rPr lang="en-US" dirty="0" smtClean="0"/>
              <a:t> for "the way that affirms by affirming"; often abbreviated to </a:t>
            </a:r>
            <a:r>
              <a:rPr lang="en-US" b="1" dirty="0" smtClean="0"/>
              <a:t>MP</a:t>
            </a:r>
            <a:r>
              <a:rPr lang="en-US" dirty="0" smtClean="0"/>
              <a:t> or </a:t>
            </a:r>
            <a:r>
              <a:rPr lang="en-US" b="1" i="1" dirty="0" smtClean="0"/>
              <a:t>modus ponens</a:t>
            </a:r>
            <a:r>
              <a:rPr lang="en-US" dirty="0" smtClean="0"/>
              <a:t>) or </a:t>
            </a:r>
            <a:r>
              <a:rPr lang="en-US" b="1" dirty="0" smtClean="0"/>
              <a:t>implication elimination</a:t>
            </a:r>
            <a:r>
              <a:rPr lang="en-US" dirty="0" smtClean="0"/>
              <a:t> is a </a:t>
            </a:r>
            <a:r>
              <a:rPr lang="en-US" dirty="0" smtClean="0">
                <a:hlinkClick r:id="rId4" tooltip="Validity"/>
              </a:rPr>
              <a:t>valid</a:t>
            </a:r>
            <a:r>
              <a:rPr lang="en-US" dirty="0" smtClean="0"/>
              <a:t>, simple </a:t>
            </a:r>
            <a:r>
              <a:rPr lang="en-US" dirty="0" smtClean="0">
                <a:hlinkClick r:id="rId5" tooltip="Logical form"/>
              </a:rPr>
              <a:t>argument form</a:t>
            </a:r>
            <a:r>
              <a:rPr lang="en-US" dirty="0" smtClean="0"/>
              <a:t> and </a:t>
            </a:r>
            <a:r>
              <a:rPr lang="en-US" dirty="0" smtClean="0">
                <a:hlinkClick r:id="rId6" tooltip="Rule of inference"/>
              </a:rPr>
              <a:t>rule of inference</a:t>
            </a:r>
            <a:r>
              <a:rPr lang="en-US" dirty="0" smtClean="0"/>
              <a:t>. It can be summarized as "</a:t>
            </a:r>
            <a:r>
              <a:rPr lang="en-US" i="1" dirty="0" smtClean="0"/>
              <a:t>P</a:t>
            </a:r>
            <a:r>
              <a:rPr lang="en-US" dirty="0" smtClean="0"/>
              <a:t> implies </a:t>
            </a:r>
            <a:r>
              <a:rPr lang="en-US" i="1" dirty="0" smtClean="0"/>
              <a:t>Q</a:t>
            </a:r>
            <a:r>
              <a:rPr lang="en-US" dirty="0" smtClean="0"/>
              <a:t>; </a:t>
            </a:r>
            <a:r>
              <a:rPr lang="en-US" i="1" dirty="0" smtClean="0"/>
              <a:t>P</a:t>
            </a:r>
            <a:r>
              <a:rPr lang="en-US" dirty="0" smtClean="0"/>
              <a:t> is asserted to be true, so therefore </a:t>
            </a:r>
            <a:r>
              <a:rPr lang="en-US" i="1" dirty="0" smtClean="0"/>
              <a:t>Q</a:t>
            </a:r>
            <a:r>
              <a:rPr lang="en-US" dirty="0" smtClean="0"/>
              <a:t> must be true." </a:t>
            </a:r>
          </a:p>
          <a:p>
            <a:pPr marL="0" indent="0">
              <a:buNone/>
            </a:pPr>
            <a:endParaRPr lang="en-US"/>
          </a:p>
          <a:p>
            <a:pPr marL="0" indent="0">
              <a:buNone/>
            </a:pPr>
            <a:r>
              <a:rPr lang="en-US" smtClean="0"/>
              <a:t>The </a:t>
            </a:r>
            <a:r>
              <a:rPr lang="en-US" dirty="0" smtClean="0"/>
              <a:t>history of </a:t>
            </a:r>
            <a:r>
              <a:rPr lang="en-US" i="1" dirty="0" smtClean="0"/>
              <a:t>modus ponens</a:t>
            </a:r>
            <a:r>
              <a:rPr lang="en-US" dirty="0" smtClean="0"/>
              <a:t> goes back to antiquity.</a:t>
            </a:r>
          </a:p>
        </p:txBody>
      </p:sp>
    </p:spTree>
    <p:extLst>
      <p:ext uri="{BB962C8B-B14F-4D97-AF65-F5344CB8AC3E}">
        <p14:creationId xmlns:p14="http://schemas.microsoft.com/office/powerpoint/2010/main" val="96166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pPr marL="0" indent="0">
              <a:buNone/>
            </a:pPr>
            <a:r>
              <a:rPr lang="en-US" dirty="0" smtClean="0"/>
              <a:t>While </a:t>
            </a:r>
            <a:r>
              <a:rPr lang="en-US" i="1" dirty="0" smtClean="0"/>
              <a:t>modus ponens</a:t>
            </a:r>
            <a:r>
              <a:rPr lang="en-US" dirty="0" smtClean="0"/>
              <a:t> is one of the most commonly used concepts in logic it must not be mistaken for a logical law; rather, it is one of the accepted mechanisms for the construction of deductive proofs that includes the "rule of definition" and the "rule of substitution". </a:t>
            </a:r>
            <a:r>
              <a:rPr lang="en-US" i="1" dirty="0" smtClean="0"/>
              <a:t>Modus ponens</a:t>
            </a:r>
            <a:r>
              <a:rPr lang="en-US" dirty="0" smtClean="0"/>
              <a:t> allows one to eliminate a </a:t>
            </a:r>
            <a:r>
              <a:rPr lang="en-US" dirty="0" smtClean="0">
                <a:hlinkClick r:id="rId2" tooltip="Material conditional"/>
              </a:rPr>
              <a:t>conditional statement</a:t>
            </a:r>
            <a:r>
              <a:rPr lang="en-US" dirty="0" smtClean="0"/>
              <a:t> from a </a:t>
            </a:r>
            <a:r>
              <a:rPr lang="en-US" dirty="0" smtClean="0">
                <a:hlinkClick r:id="rId3" tooltip="Formal proof"/>
              </a:rPr>
              <a:t>logical proof or argument</a:t>
            </a:r>
            <a:r>
              <a:rPr lang="en-US" dirty="0" smtClean="0"/>
              <a:t> (the antecedents) and thereby not carry these antecedents forward in an ever-lengthening string of symbols; for this reason modus ponens is sometimes called the </a:t>
            </a:r>
            <a:r>
              <a:rPr lang="en-US" b="1" dirty="0" smtClean="0"/>
              <a:t>rule of detachment</a:t>
            </a:r>
            <a:r>
              <a:rPr lang="en-US" dirty="0" smtClean="0"/>
              <a:t>. </a:t>
            </a:r>
            <a:r>
              <a:rPr lang="en-US" dirty="0" err="1" smtClean="0"/>
              <a:t>Enderton</a:t>
            </a:r>
            <a:r>
              <a:rPr lang="en-US" dirty="0" smtClean="0"/>
              <a:t>, for example, observes that "modus ponens can produce shorter formulas from longer ones", and Russell observes that "the process of the inference cannot be reduced to symbols. Its sole record is the occurrence of ⊦q [the consequent] . . . an inference is the dropping of a true premise; it is the dissolution of an implication".</a:t>
            </a:r>
          </a:p>
        </p:txBody>
      </p:sp>
    </p:spTree>
    <p:extLst>
      <p:ext uri="{BB962C8B-B14F-4D97-AF65-F5344CB8AC3E}">
        <p14:creationId xmlns:p14="http://schemas.microsoft.com/office/powerpoint/2010/main" val="1409836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dirty="0" smtClean="0"/>
              <a:t>A justification for the "trust in inference is the belief that if the two former assertions [the antecedents] are not in error, the final assertion [the consequent] is not in error". In other words: if one </a:t>
            </a:r>
            <a:r>
              <a:rPr lang="en-US" dirty="0" smtClean="0">
                <a:hlinkClick r:id="rId2" tooltip="Statement (logic)"/>
              </a:rPr>
              <a:t>statement</a:t>
            </a:r>
            <a:r>
              <a:rPr lang="en-US" dirty="0" smtClean="0"/>
              <a:t> or </a:t>
            </a:r>
            <a:r>
              <a:rPr lang="en-US" dirty="0" smtClean="0">
                <a:hlinkClick r:id="rId3" tooltip="Proposition"/>
              </a:rPr>
              <a:t>proposition</a:t>
            </a:r>
            <a:r>
              <a:rPr lang="en-US" dirty="0" smtClean="0"/>
              <a:t> </a:t>
            </a:r>
            <a:r>
              <a:rPr lang="en-US" dirty="0" smtClean="0">
                <a:hlinkClick r:id="rId4" tooltip="Material conditional"/>
              </a:rPr>
              <a:t>implies</a:t>
            </a:r>
            <a:r>
              <a:rPr lang="en-US" dirty="0" smtClean="0"/>
              <a:t> a second one, and the first statement or proposition is true, then the second one is also true. If </a:t>
            </a:r>
            <a:r>
              <a:rPr lang="en-US" i="1" dirty="0" smtClean="0"/>
              <a:t>P</a:t>
            </a:r>
            <a:r>
              <a:rPr lang="en-US" dirty="0" smtClean="0"/>
              <a:t> implies </a:t>
            </a:r>
            <a:r>
              <a:rPr lang="en-US" i="1" dirty="0" smtClean="0"/>
              <a:t>Q</a:t>
            </a:r>
            <a:r>
              <a:rPr lang="en-US" dirty="0" smtClean="0"/>
              <a:t> and </a:t>
            </a:r>
            <a:r>
              <a:rPr lang="en-US" i="1" dirty="0" smtClean="0"/>
              <a:t>P</a:t>
            </a:r>
            <a:r>
              <a:rPr lang="en-US" dirty="0" smtClean="0"/>
              <a:t> is true, then </a:t>
            </a:r>
            <a:r>
              <a:rPr lang="en-US" i="1" dirty="0" smtClean="0"/>
              <a:t>Q</a:t>
            </a:r>
            <a:r>
              <a:rPr lang="en-US" dirty="0" smtClean="0"/>
              <a:t> is true. An example is:</a:t>
            </a:r>
          </a:p>
          <a:p>
            <a:pPr marL="0" indent="0">
              <a:buNone/>
            </a:pPr>
            <a:r>
              <a:rPr lang="en-US" dirty="0" smtClean="0"/>
              <a:t>If it is raining, I will meet you at the theater. It is raining. Therefore, I will meet you at the theater. </a:t>
            </a:r>
          </a:p>
        </p:txBody>
      </p:sp>
    </p:spTree>
    <p:extLst>
      <p:ext uri="{BB962C8B-B14F-4D97-AF65-F5344CB8AC3E}">
        <p14:creationId xmlns:p14="http://schemas.microsoft.com/office/powerpoint/2010/main" val="1461554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358</Words>
  <Application>Microsoft Office PowerPoint</Application>
  <PresentationFormat>On-screen Show (4:3)</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Modus ponens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Modus ponens</dc:title>
  <dc:creator>LENOVO</dc:creator>
  <cp:lastModifiedBy>LENOVO</cp:lastModifiedBy>
  <cp:revision>2</cp:revision>
  <dcterms:created xsi:type="dcterms:W3CDTF">2015-03-25T06:18:52Z</dcterms:created>
  <dcterms:modified xsi:type="dcterms:W3CDTF">2015-03-25T06:22:14Z</dcterms:modified>
</cp:coreProperties>
</file>