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865DC7-F3A6-4D71-9C80-A6990BE22F6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105698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65DC7-F3A6-4D71-9C80-A6990BE22F6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395741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65DC7-F3A6-4D71-9C80-A6990BE22F6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65186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65DC7-F3A6-4D71-9C80-A6990BE22F6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89307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65DC7-F3A6-4D71-9C80-A6990BE22F6D}" type="datetimeFigureOut">
              <a:rPr lang="en-US" smtClean="0"/>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3407778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865DC7-F3A6-4D71-9C80-A6990BE22F6D}"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162897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865DC7-F3A6-4D71-9C80-A6990BE22F6D}" type="datetimeFigureOut">
              <a:rPr lang="en-US" smtClean="0"/>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3453388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865DC7-F3A6-4D71-9C80-A6990BE22F6D}" type="datetimeFigureOut">
              <a:rPr lang="en-US" smtClean="0"/>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354847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65DC7-F3A6-4D71-9C80-A6990BE22F6D}" type="datetimeFigureOut">
              <a:rPr lang="en-US" smtClean="0"/>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264281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65DC7-F3A6-4D71-9C80-A6990BE22F6D}"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181497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65DC7-F3A6-4D71-9C80-A6990BE22F6D}" type="datetimeFigureOut">
              <a:rPr lang="en-US" smtClean="0"/>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4ADD3-2FB3-402B-BDD9-8ABD549189D9}" type="slidenum">
              <a:rPr lang="en-US" smtClean="0"/>
              <a:t>‹#›</a:t>
            </a:fld>
            <a:endParaRPr lang="en-US"/>
          </a:p>
        </p:txBody>
      </p:sp>
    </p:spTree>
    <p:extLst>
      <p:ext uri="{BB962C8B-B14F-4D97-AF65-F5344CB8AC3E}">
        <p14:creationId xmlns:p14="http://schemas.microsoft.com/office/powerpoint/2010/main" val="76207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65DC7-F3A6-4D71-9C80-A6990BE22F6D}" type="datetimeFigureOut">
              <a:rPr lang="en-US" smtClean="0"/>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4ADD3-2FB3-402B-BDD9-8ABD549189D9}" type="slidenum">
              <a:rPr lang="en-US" smtClean="0"/>
              <a:t>‹#›</a:t>
            </a:fld>
            <a:endParaRPr lang="en-US"/>
          </a:p>
        </p:txBody>
      </p:sp>
    </p:spTree>
    <p:extLst>
      <p:ext uri="{BB962C8B-B14F-4D97-AF65-F5344CB8AC3E}">
        <p14:creationId xmlns:p14="http://schemas.microsoft.com/office/powerpoint/2010/main" val="118667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Common_sense" TargetMode="External"/><Relationship Id="rId7" Type="http://schemas.openxmlformats.org/officeDocument/2006/relationships/hyperlink" Target="http://en.wikipedia.org/wiki/Case-based_reasoning" TargetMode="External"/><Relationship Id="rId2" Type="http://schemas.openxmlformats.org/officeDocument/2006/relationships/hyperlink" Target="http://en.wikipedia.org/wiki/Argument_from_analogy" TargetMode="External"/><Relationship Id="rId1" Type="http://schemas.openxmlformats.org/officeDocument/2006/relationships/slideLayout" Target="../slideLayouts/slideLayout2.xml"/><Relationship Id="rId6" Type="http://schemas.openxmlformats.org/officeDocument/2006/relationships/hyperlink" Target="http://en.wikipedia.org/wiki/Humanities" TargetMode="External"/><Relationship Id="rId5" Type="http://schemas.openxmlformats.org/officeDocument/2006/relationships/hyperlink" Target="http://en.wikipedia.org/wiki/Philosophy" TargetMode="External"/><Relationship Id="rId4" Type="http://schemas.openxmlformats.org/officeDocument/2006/relationships/hyperlink" Target="http://en.wikipedia.org/wiki/Scien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Prior_probability" TargetMode="External"/><Relationship Id="rId2" Type="http://schemas.openxmlformats.org/officeDocument/2006/relationships/hyperlink" Target="http://en.wikipedia.org/wiki/Bayesian_inference" TargetMode="External"/><Relationship Id="rId1" Type="http://schemas.openxmlformats.org/officeDocument/2006/relationships/slideLayout" Target="../slideLayouts/slideLayout2.xml"/><Relationship Id="rId4" Type="http://schemas.openxmlformats.org/officeDocument/2006/relationships/hyperlink" Target="http://en.wikipedia.org/wiki/Conditional_probabilit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Solomonoff%27s_theory_of_inductive_inference" TargetMode="External"/><Relationship Id="rId2" Type="http://schemas.openxmlformats.org/officeDocument/2006/relationships/hyperlink" Target="http://en.wikipedia.org/wiki/Ray_Solomonoff" TargetMode="External"/><Relationship Id="rId1" Type="http://schemas.openxmlformats.org/officeDocument/2006/relationships/slideLayout" Target="../slideLayouts/slideLayout2.xml"/><Relationship Id="rId6" Type="http://schemas.openxmlformats.org/officeDocument/2006/relationships/hyperlink" Target="http://en.wikipedia.org/wiki/Kolmogorov_complexity" TargetMode="External"/><Relationship Id="rId5" Type="http://schemas.openxmlformats.org/officeDocument/2006/relationships/hyperlink" Target="http://en.wikipedia.org/wiki/Algorithmic_probability" TargetMode="External"/><Relationship Id="rId4" Type="http://schemas.openxmlformats.org/officeDocument/2006/relationships/hyperlink" Target="http://en.wikipedia.org/wiki/Occam%27s_razo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Abductive_reasoning" TargetMode="External"/><Relationship Id="rId2" Type="http://schemas.openxmlformats.org/officeDocument/2006/relationships/hyperlink" Target="http://en.wikipedia.org/wiki/Deductive_reasoning" TargetMode="External"/><Relationship Id="rId1" Type="http://schemas.openxmlformats.org/officeDocument/2006/relationships/slideLayout" Target="../slideLayouts/slideLayout2.xml"/><Relationship Id="rId6" Type="http://schemas.openxmlformats.org/officeDocument/2006/relationships/hyperlink" Target="http://en.wikipedia.org/wiki/Entailment" TargetMode="External"/><Relationship Id="rId5" Type="http://schemas.openxmlformats.org/officeDocument/2006/relationships/hyperlink" Target="http://en.wikipedia.org/wiki/Logical_argument" TargetMode="External"/><Relationship Id="rId4" Type="http://schemas.openxmlformats.org/officeDocument/2006/relationships/hyperlink" Target="http://en.wikipedia.org/wiki/Premis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Open_world_assumption" TargetMode="External"/><Relationship Id="rId3" Type="http://schemas.openxmlformats.org/officeDocument/2006/relationships/hyperlink" Target="http://en.wikipedia.org/wiki/Many-valued_logic" TargetMode="External"/><Relationship Id="rId7" Type="http://schemas.openxmlformats.org/officeDocument/2006/relationships/hyperlink" Target="http://en.wikipedia.org/wiki/Closed_world_assumption" TargetMode="External"/><Relationship Id="rId2" Type="http://schemas.openxmlformats.org/officeDocument/2006/relationships/hyperlink" Target="http://en.wikipedia.org/wiki/Uncertainty" TargetMode="External"/><Relationship Id="rId1" Type="http://schemas.openxmlformats.org/officeDocument/2006/relationships/slideLayout" Target="../slideLayouts/slideLayout2.xml"/><Relationship Id="rId6" Type="http://schemas.openxmlformats.org/officeDocument/2006/relationships/hyperlink" Target="http://en.wikipedia.org/wiki/Bayes_rule" TargetMode="External"/><Relationship Id="rId5" Type="http://schemas.openxmlformats.org/officeDocument/2006/relationships/hyperlink" Target="http://en.wikipedia.org/wiki/Probability" TargetMode="External"/><Relationship Id="rId4" Type="http://schemas.openxmlformats.org/officeDocument/2006/relationships/hyperlink" Target="http://en.wikipedia.org/wiki/Dempster%E2%80%93Shafer_theory" TargetMode="External"/><Relationship Id="rId9" Type="http://schemas.openxmlformats.org/officeDocument/2006/relationships/hyperlink" Target="http://en.wikipedia.org/wiki/Axioms_of_probability#Second_axi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Mathematical_induction" TargetMode="External"/><Relationship Id="rId2" Type="http://schemas.openxmlformats.org/officeDocument/2006/relationships/hyperlink" Target="http://en.wikipedia.org/wiki/Premise" TargetMode="External"/><Relationship Id="rId1" Type="http://schemas.openxmlformats.org/officeDocument/2006/relationships/slideLayout" Target="../slideLayouts/slideLayout2.xml"/><Relationship Id="rId4" Type="http://schemas.openxmlformats.org/officeDocument/2006/relationships/hyperlink" Target="http://en.wikipedia.org/wiki/Deductive_reasonin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Common_sense" TargetMode="External"/><Relationship Id="rId3" Type="http://schemas.openxmlformats.org/officeDocument/2006/relationships/hyperlink" Target="http://en.wikipedia.org/wiki/Sextus_Empiricus" TargetMode="External"/><Relationship Id="rId7" Type="http://schemas.openxmlformats.org/officeDocument/2006/relationships/hyperlink" Target="http://en.wikipedia.org/wiki/Scientific_skepticism" TargetMode="External"/><Relationship Id="rId2" Type="http://schemas.openxmlformats.org/officeDocument/2006/relationships/hyperlink" Target="http://en.wikipedia.org/wiki/Problem_of_induction" TargetMode="External"/><Relationship Id="rId1" Type="http://schemas.openxmlformats.org/officeDocument/2006/relationships/slideLayout" Target="../slideLayouts/slideLayout2.xml"/><Relationship Id="rId6" Type="http://schemas.openxmlformats.org/officeDocument/2006/relationships/hyperlink" Target="http://en.wikipedia.org/wiki/Philosophical_skepticism" TargetMode="External"/><Relationship Id="rId5" Type="http://schemas.openxmlformats.org/officeDocument/2006/relationships/hyperlink" Target="http://en.wikipedia.org/wiki/David_Hume" TargetMode="External"/><Relationship Id="rId4" Type="http://schemas.openxmlformats.org/officeDocument/2006/relationships/hyperlink" Target="http://en.wikipedia.org/wiki/Karl_Poppe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Availability_heuristic" TargetMode="External"/><Relationship Id="rId2" Type="http://schemas.openxmlformats.org/officeDocument/2006/relationships/hyperlink" Target="http://en.wikipedia.org/wiki/Logical_consequence" TargetMode="External"/><Relationship Id="rId1" Type="http://schemas.openxmlformats.org/officeDocument/2006/relationships/slideLayout" Target="../slideLayouts/slideLayout2.xml"/><Relationship Id="rId4" Type="http://schemas.openxmlformats.org/officeDocument/2006/relationships/hyperlink" Target="http://en.wikipedia.org/wiki/Confirmation_bia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Statistical_population" TargetMode="External"/><Relationship Id="rId2" Type="http://schemas.openxmlformats.org/officeDocument/2006/relationships/hyperlink" Target="http://en.wikipedia.org/wiki/Statistical_sample" TargetMode="External"/><Relationship Id="rId1" Type="http://schemas.openxmlformats.org/officeDocument/2006/relationships/slideLayout" Target="../slideLayouts/slideLayout2.xml"/><Relationship Id="rId5" Type="http://schemas.openxmlformats.org/officeDocument/2006/relationships/hyperlink" Target="http://en.wikipedia.org/wiki/Biased_sample" TargetMode="External"/><Relationship Id="rId4" Type="http://schemas.openxmlformats.org/officeDocument/2006/relationships/hyperlink" Target="http://en.wikipedia.org/wiki/Hasty_generalizat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Dicto_simpliciter" TargetMode="External"/><Relationship Id="rId2" Type="http://schemas.openxmlformats.org/officeDocument/2006/relationships/hyperlink" Target="http://en.wikipedia.org/wiki/Statistical_syllogism" TargetMode="External"/><Relationship Id="rId1" Type="http://schemas.openxmlformats.org/officeDocument/2006/relationships/slideLayout" Target="../slideLayouts/slideLayout2.xml"/><Relationship Id="rId5" Type="http://schemas.openxmlformats.org/officeDocument/2006/relationships/hyperlink" Target="http://en.wikipedia.org/wiki/Converse_accident" TargetMode="External"/><Relationship Id="rId4" Type="http://schemas.openxmlformats.org/officeDocument/2006/relationships/hyperlink" Target="http://en.wikipedia.org/wiki/Accident_%28fallacy%2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b="1" dirty="0" smtClean="0"/>
              <a:t>Inductive reasoning</a:t>
            </a:r>
            <a:endParaRPr lang="en-US" sz="6600" dirty="0"/>
          </a:p>
        </p:txBody>
      </p:sp>
    </p:spTree>
    <p:extLst>
      <p:ext uri="{BB962C8B-B14F-4D97-AF65-F5344CB8AC3E}">
        <p14:creationId xmlns:p14="http://schemas.microsoft.com/office/powerpoint/2010/main" val="850393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Argument from analogy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hlinkClick r:id="rId2" tooltip="Argument from analogy"/>
              </a:rPr>
              <a:t>Argument from analogy</a:t>
            </a:r>
            <a:endParaRPr lang="en-US" dirty="0" smtClean="0"/>
          </a:p>
          <a:p>
            <a:pPr marL="0" indent="0">
              <a:buNone/>
            </a:pPr>
            <a:r>
              <a:rPr lang="en-US" dirty="0" smtClean="0"/>
              <a:t>The process of analogical inference involves noting the shared properties of two or more things, and from this basis inferring that they also share some further property:</a:t>
            </a:r>
          </a:p>
          <a:p>
            <a:pPr marL="0" indent="0">
              <a:buNone/>
            </a:pPr>
            <a:r>
              <a:rPr lang="en-US" dirty="0" smtClean="0"/>
              <a:t>P and Q are similar in respect to properties a, b, and c. Object P has been observed to have further property x. Therefore, Q probably has property x also. Analogical reasoning is very frequent in </a:t>
            </a:r>
            <a:r>
              <a:rPr lang="en-US" dirty="0" smtClean="0">
                <a:hlinkClick r:id="rId3" tooltip="Common sense"/>
              </a:rPr>
              <a:t>common sense</a:t>
            </a:r>
            <a:r>
              <a:rPr lang="en-US" dirty="0" smtClean="0"/>
              <a:t>, </a:t>
            </a:r>
            <a:r>
              <a:rPr lang="en-US" dirty="0" smtClean="0">
                <a:hlinkClick r:id="rId4" tooltip="Science"/>
              </a:rPr>
              <a:t>science</a:t>
            </a:r>
            <a:r>
              <a:rPr lang="en-US" dirty="0" smtClean="0"/>
              <a:t>, </a:t>
            </a:r>
            <a:r>
              <a:rPr lang="en-US" dirty="0" smtClean="0">
                <a:hlinkClick r:id="rId5" tooltip="Philosophy"/>
              </a:rPr>
              <a:t>philosophy</a:t>
            </a:r>
            <a:r>
              <a:rPr lang="en-US" dirty="0" smtClean="0"/>
              <a:t> and the </a:t>
            </a:r>
            <a:r>
              <a:rPr lang="en-US" dirty="0" smtClean="0">
                <a:hlinkClick r:id="rId6" tooltip="Humanities"/>
              </a:rPr>
              <a:t>humanities</a:t>
            </a:r>
            <a:r>
              <a:rPr lang="en-US" dirty="0" smtClean="0"/>
              <a:t>, but sometimes it is accepted only as an auxiliary method. A refined approach is </a:t>
            </a:r>
            <a:r>
              <a:rPr lang="en-US" dirty="0" smtClean="0">
                <a:hlinkClick r:id="rId7" tooltip="Case-based reasoning"/>
              </a:rPr>
              <a:t>case-based reasoning</a:t>
            </a:r>
            <a:r>
              <a:rPr lang="en-US" dirty="0" smtClean="0"/>
              <a:t>.</a:t>
            </a:r>
          </a:p>
        </p:txBody>
      </p:sp>
    </p:spTree>
    <p:extLst>
      <p:ext uri="{BB962C8B-B14F-4D97-AF65-F5344CB8AC3E}">
        <p14:creationId xmlns:p14="http://schemas.microsoft.com/office/powerpoint/2010/main" val="1057310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Causal inference</a:t>
            </a:r>
            <a:endParaRPr lang="en-US" dirty="0"/>
          </a:p>
        </p:txBody>
      </p:sp>
      <p:sp>
        <p:nvSpPr>
          <p:cNvPr id="3" name="Content Placeholder 2"/>
          <p:cNvSpPr>
            <a:spLocks noGrp="1"/>
          </p:cNvSpPr>
          <p:nvPr>
            <p:ph idx="1"/>
          </p:nvPr>
        </p:nvSpPr>
        <p:spPr/>
        <p:txBody>
          <a:bodyPr/>
          <a:lstStyle/>
          <a:p>
            <a:pPr marL="0" indent="0">
              <a:buNone/>
            </a:pPr>
            <a:r>
              <a:rPr lang="en-US" dirty="0" smtClean="0"/>
              <a:t>A causal inference draws a conclusion about a causal connection based on the conditions of the occurrence of an effect. Premises about the correlation of two things can indicate a causal relationship between them, but additional factors must be confirmed to establish the exact form of the causal relationship.</a:t>
            </a:r>
            <a:endParaRPr lang="en-US" dirty="0"/>
          </a:p>
        </p:txBody>
      </p:sp>
    </p:spTree>
    <p:extLst>
      <p:ext uri="{BB962C8B-B14F-4D97-AF65-F5344CB8AC3E}">
        <p14:creationId xmlns:p14="http://schemas.microsoft.com/office/powerpoint/2010/main" val="1782570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Prediction</a:t>
            </a:r>
            <a:endParaRPr lang="en-US" dirty="0"/>
          </a:p>
        </p:txBody>
      </p:sp>
      <p:sp>
        <p:nvSpPr>
          <p:cNvPr id="3" name="Content Placeholder 2"/>
          <p:cNvSpPr>
            <a:spLocks noGrp="1"/>
          </p:cNvSpPr>
          <p:nvPr>
            <p:ph idx="1"/>
          </p:nvPr>
        </p:nvSpPr>
        <p:spPr/>
        <p:txBody>
          <a:bodyPr/>
          <a:lstStyle/>
          <a:p>
            <a:pPr marL="0" indent="0">
              <a:buNone/>
            </a:pPr>
            <a:r>
              <a:rPr lang="en-US" dirty="0" smtClean="0"/>
              <a:t>A prediction draws a conclusion about a future individual from a past sample.</a:t>
            </a:r>
          </a:p>
          <a:p>
            <a:pPr marL="0" indent="0">
              <a:buNone/>
            </a:pPr>
            <a:r>
              <a:rPr lang="en-US" dirty="0" smtClean="0"/>
              <a:t>Proportion Q of observed members of group G have had attribute A. Therefore: There is a probability corresponding to Q that other members of group G will have attribute A when next observed. </a:t>
            </a:r>
            <a:endParaRPr lang="en-US" dirty="0"/>
          </a:p>
        </p:txBody>
      </p:sp>
    </p:spTree>
    <p:extLst>
      <p:ext uri="{BB962C8B-B14F-4D97-AF65-F5344CB8AC3E}">
        <p14:creationId xmlns:p14="http://schemas.microsoft.com/office/powerpoint/2010/main" val="3195767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Bayesian inference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 a logic of induction rather than a theory of belief, </a:t>
            </a:r>
            <a:r>
              <a:rPr lang="en-US" dirty="0" smtClean="0">
                <a:hlinkClick r:id="rId2" tooltip="Bayesian inference"/>
              </a:rPr>
              <a:t>Bayesian inference</a:t>
            </a:r>
            <a:r>
              <a:rPr lang="en-US" dirty="0" smtClean="0"/>
              <a:t> does not determine which beliefs are </a:t>
            </a:r>
            <a:r>
              <a:rPr lang="en-US" i="1" dirty="0" smtClean="0"/>
              <a:t>a priori</a:t>
            </a:r>
            <a:r>
              <a:rPr lang="en-US" dirty="0" smtClean="0"/>
              <a:t> rational, but rather determines how we should rationally change the beliefs we have when presented with evidence. We begin by committing to a </a:t>
            </a:r>
            <a:r>
              <a:rPr lang="en-US" dirty="0" smtClean="0">
                <a:hlinkClick r:id="rId3" tooltip="Prior probability"/>
              </a:rPr>
              <a:t>prior probability</a:t>
            </a:r>
            <a:r>
              <a:rPr lang="en-US" dirty="0" smtClean="0"/>
              <a:t> for a hypothesis based on logic or previous experience, and when faced with evidence, we adjust the strength of our belief in that hypothesis in a precise manner using </a:t>
            </a:r>
            <a:r>
              <a:rPr lang="en-US" dirty="0" smtClean="0">
                <a:hlinkClick r:id="rId4" tooltip="Conditional probability"/>
              </a:rPr>
              <a:t>Bayesian logic</a:t>
            </a:r>
            <a:r>
              <a:rPr lang="en-US" dirty="0" smtClean="0"/>
              <a:t>.</a:t>
            </a:r>
            <a:endParaRPr lang="en-US" dirty="0"/>
          </a:p>
        </p:txBody>
      </p:sp>
    </p:spTree>
    <p:extLst>
      <p:ext uri="{BB962C8B-B14F-4D97-AF65-F5344CB8AC3E}">
        <p14:creationId xmlns:p14="http://schemas.microsoft.com/office/powerpoint/2010/main" val="3384682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Inductive inference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Around 1960, </a:t>
            </a:r>
            <a:r>
              <a:rPr lang="en-US" dirty="0" smtClean="0">
                <a:hlinkClick r:id="rId2" tooltip="Ray Solomonoff"/>
              </a:rPr>
              <a:t>Ray </a:t>
            </a:r>
            <a:r>
              <a:rPr lang="en-US" dirty="0" err="1" smtClean="0">
                <a:hlinkClick r:id="rId2" tooltip="Ray Solomonoff"/>
              </a:rPr>
              <a:t>Solomonoff</a:t>
            </a:r>
            <a:r>
              <a:rPr lang="en-US" dirty="0" smtClean="0"/>
              <a:t> founded the theory of universal </a:t>
            </a:r>
            <a:r>
              <a:rPr lang="en-US" dirty="0" smtClean="0">
                <a:hlinkClick r:id="rId3" tooltip="Solomonoff's theory of inductive inference"/>
              </a:rPr>
              <a:t>inductive inference</a:t>
            </a:r>
            <a:r>
              <a:rPr lang="en-US" dirty="0" smtClean="0"/>
              <a:t>, the theory of prediction based on observations; for example, predicting the next symbol based upon a given series of symbols. This is a formal inductive framework that combines algorithmic information theory with the Bayesian framework. Universal inductive inference is based on solid philosophical foundations, and can be considered as a mathematically formalized </a:t>
            </a:r>
            <a:r>
              <a:rPr lang="en-US" dirty="0" smtClean="0">
                <a:hlinkClick r:id="rId4" tooltip="Occam's razor"/>
              </a:rPr>
              <a:t>Occam's razor</a:t>
            </a:r>
            <a:r>
              <a:rPr lang="en-US" dirty="0" smtClean="0"/>
              <a:t>. Fundamental ingredients of the theory are the concepts of </a:t>
            </a:r>
            <a:r>
              <a:rPr lang="en-US" dirty="0" smtClean="0">
                <a:hlinkClick r:id="rId5" tooltip="Algorithmic probability"/>
              </a:rPr>
              <a:t>algorithmic probability</a:t>
            </a:r>
            <a:r>
              <a:rPr lang="en-US" dirty="0" smtClean="0"/>
              <a:t> and </a:t>
            </a:r>
            <a:r>
              <a:rPr lang="en-US" dirty="0" smtClean="0">
                <a:hlinkClick r:id="rId6" tooltip="Kolmogorov complexity"/>
              </a:rPr>
              <a:t>Kolmogorov complexity</a:t>
            </a:r>
            <a:r>
              <a:rPr lang="en-US" dirty="0" smtClean="0"/>
              <a:t>.</a:t>
            </a:r>
            <a:endParaRPr lang="en-US" dirty="0"/>
          </a:p>
        </p:txBody>
      </p:sp>
    </p:spTree>
    <p:extLst>
      <p:ext uri="{BB962C8B-B14F-4D97-AF65-F5344CB8AC3E}">
        <p14:creationId xmlns:p14="http://schemas.microsoft.com/office/powerpoint/2010/main" val="219191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b="1" dirty="0" smtClean="0"/>
              <a:t>Inductive reasoning</a:t>
            </a:r>
            <a:r>
              <a:rPr lang="en-US" dirty="0" smtClean="0"/>
              <a:t> (as opposed to </a:t>
            </a:r>
            <a:r>
              <a:rPr lang="en-US" i="1" dirty="0" smtClean="0">
                <a:hlinkClick r:id="rId2" tooltip="Deductive reasoning"/>
              </a:rPr>
              <a:t>deductive</a:t>
            </a:r>
            <a:r>
              <a:rPr lang="en-US" dirty="0" smtClean="0">
                <a:hlinkClick r:id="rId2" tooltip="Deductive reasoning"/>
              </a:rPr>
              <a:t> reasoning</a:t>
            </a:r>
            <a:r>
              <a:rPr lang="en-US" dirty="0" smtClean="0"/>
              <a:t> or </a:t>
            </a:r>
            <a:r>
              <a:rPr lang="en-US" i="1" dirty="0" err="1" smtClean="0">
                <a:hlinkClick r:id="rId3" tooltip="Abductive reasoning"/>
              </a:rPr>
              <a:t>abductive</a:t>
            </a:r>
            <a:r>
              <a:rPr lang="en-US" dirty="0" smtClean="0">
                <a:hlinkClick r:id="rId3" tooltip="Abductive reasoning"/>
              </a:rPr>
              <a:t> reasoning</a:t>
            </a:r>
            <a:r>
              <a:rPr lang="en-US" dirty="0" smtClean="0"/>
              <a:t>) is reasoning in which the </a:t>
            </a:r>
            <a:r>
              <a:rPr lang="en-US" dirty="0" smtClean="0">
                <a:hlinkClick r:id="rId4" tooltip="Premise"/>
              </a:rPr>
              <a:t>premises</a:t>
            </a:r>
            <a:r>
              <a:rPr lang="en-US" dirty="0" smtClean="0"/>
              <a:t> seek to supply strong evidence for (not absolute proof of) the truth of the conclusion. While the conclusion of a deductive argument is certain, the truth of the conclusion of an inductive argument is </a:t>
            </a:r>
            <a:r>
              <a:rPr lang="en-US" i="1" dirty="0" smtClean="0"/>
              <a:t>probable</a:t>
            </a:r>
            <a:r>
              <a:rPr lang="en-US" dirty="0" smtClean="0"/>
              <a:t>, based upon the evidence given.</a:t>
            </a:r>
          </a:p>
          <a:p>
            <a:pPr marL="0" indent="0">
              <a:buNone/>
            </a:pPr>
            <a:r>
              <a:rPr lang="en-US" dirty="0" smtClean="0"/>
              <a:t>The philosophical definition of inductive reasoning is more nuanced than simple progression from particular/individual instances to broader generalizations. Rather, the premises of an inductive </a:t>
            </a:r>
            <a:r>
              <a:rPr lang="en-US" dirty="0" smtClean="0">
                <a:hlinkClick r:id="rId5" tooltip="Logical argument"/>
              </a:rPr>
              <a:t>logical argument</a:t>
            </a:r>
            <a:r>
              <a:rPr lang="en-US" dirty="0" smtClean="0"/>
              <a:t> indicate some degree of support (inductive probability) for the conclusion but do not </a:t>
            </a:r>
            <a:r>
              <a:rPr lang="en-US" dirty="0" smtClean="0">
                <a:hlinkClick r:id="rId6" tooltip="Entailment"/>
              </a:rPr>
              <a:t>entail</a:t>
            </a:r>
            <a:r>
              <a:rPr lang="en-US" dirty="0" smtClean="0"/>
              <a:t> it; that is, they suggest truth but do not ensure it. In this manner, there is the possibility of moving from general statements to individual instances (for example, statistical syllogisms, discussed below).</a:t>
            </a:r>
          </a:p>
          <a:p>
            <a:pPr marL="0" indent="0">
              <a:buNone/>
            </a:pPr>
            <a:r>
              <a:rPr lang="en-US" dirty="0" smtClean="0"/>
              <a:t>Many dictionaries define inductive reasoning as reasoning that derives general principles from specific observations, though some sources disagree with this usage.</a:t>
            </a:r>
          </a:p>
          <a:p>
            <a:pPr marL="0" indent="0">
              <a:buNone/>
            </a:pPr>
            <a:endParaRPr lang="en-US" dirty="0"/>
          </a:p>
        </p:txBody>
      </p:sp>
    </p:spTree>
    <p:extLst>
      <p:ext uri="{BB962C8B-B14F-4D97-AF65-F5344CB8AC3E}">
        <p14:creationId xmlns:p14="http://schemas.microsoft.com/office/powerpoint/2010/main" val="668423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Inductive reasoning is inherently </a:t>
            </a:r>
            <a:r>
              <a:rPr lang="en-US" dirty="0" smtClean="0">
                <a:hlinkClick r:id="rId2" tooltip="Uncertainty"/>
              </a:rPr>
              <a:t>uncertain</a:t>
            </a:r>
            <a:r>
              <a:rPr lang="en-US" dirty="0" smtClean="0"/>
              <a:t>. It only deals in degrees to which, given the premises, the conclusion is </a:t>
            </a:r>
            <a:r>
              <a:rPr lang="en-US" i="1" dirty="0" smtClean="0"/>
              <a:t>credible</a:t>
            </a:r>
            <a:r>
              <a:rPr lang="en-US" dirty="0" smtClean="0"/>
              <a:t> according to some theory of evidence. Examples include a </a:t>
            </a:r>
            <a:r>
              <a:rPr lang="en-US" dirty="0" smtClean="0">
                <a:hlinkClick r:id="rId3" tooltip="Many-valued logic"/>
              </a:rPr>
              <a:t>many-valued logic</a:t>
            </a:r>
            <a:r>
              <a:rPr lang="en-US" dirty="0" smtClean="0"/>
              <a:t>, </a:t>
            </a:r>
            <a:r>
              <a:rPr lang="en-US" dirty="0" err="1" smtClean="0">
                <a:hlinkClick r:id="rId4" tooltip="Dempster–Shafer theory"/>
              </a:rPr>
              <a:t>Dempster</a:t>
            </a:r>
            <a:r>
              <a:rPr lang="en-US" dirty="0" smtClean="0">
                <a:hlinkClick r:id="rId4" tooltip="Dempster–Shafer theory"/>
              </a:rPr>
              <a:t>–Shafer theory</a:t>
            </a:r>
            <a:r>
              <a:rPr lang="en-US" dirty="0" smtClean="0"/>
              <a:t>, or </a:t>
            </a:r>
            <a:r>
              <a:rPr lang="en-US" dirty="0" smtClean="0">
                <a:hlinkClick r:id="rId5" tooltip="Probability"/>
              </a:rPr>
              <a:t>probability theory</a:t>
            </a:r>
            <a:r>
              <a:rPr lang="en-US" dirty="0" smtClean="0"/>
              <a:t> with rules for inference such as </a:t>
            </a:r>
            <a:r>
              <a:rPr lang="en-US" dirty="0" smtClean="0">
                <a:hlinkClick r:id="rId6" tooltip="Bayes rule"/>
              </a:rPr>
              <a:t>Bayes' rule</a:t>
            </a:r>
            <a:r>
              <a:rPr lang="en-US" dirty="0" smtClean="0"/>
              <a:t>. Unlike deductive reasoning, it does not rely on universals holding over a </a:t>
            </a:r>
            <a:r>
              <a:rPr lang="en-US" dirty="0" smtClean="0">
                <a:hlinkClick r:id="rId7" tooltip="Closed world assumption"/>
              </a:rPr>
              <a:t>closed domain of discourse</a:t>
            </a:r>
            <a:r>
              <a:rPr lang="en-US" dirty="0" smtClean="0"/>
              <a:t> to draw conclusions, so it can be applicable even in cases of </a:t>
            </a:r>
            <a:r>
              <a:rPr lang="en-US" dirty="0" smtClean="0">
                <a:hlinkClick r:id="rId8" tooltip="Open world assumption"/>
              </a:rPr>
              <a:t>epistemic uncertainty</a:t>
            </a:r>
            <a:r>
              <a:rPr lang="en-US" dirty="0" smtClean="0"/>
              <a:t> (technical issues with this may arise however; for example, the </a:t>
            </a:r>
            <a:r>
              <a:rPr lang="en-US" dirty="0" smtClean="0">
                <a:hlinkClick r:id="rId9" tooltip="Axioms of probability"/>
              </a:rPr>
              <a:t>second axiom of probability</a:t>
            </a:r>
            <a:r>
              <a:rPr lang="en-US" dirty="0" smtClean="0"/>
              <a:t> is a closed-world assumption).</a:t>
            </a:r>
          </a:p>
          <a:p>
            <a:r>
              <a:rPr lang="en-US" dirty="0" smtClean="0"/>
              <a:t>An example of an inductive argument:</a:t>
            </a:r>
          </a:p>
          <a:p>
            <a:r>
              <a:rPr lang="en-US" dirty="0" smtClean="0"/>
              <a:t>100% of biological life forms that we know of depend on liquid water to exist. Therefore, if we discover a new biological life form it will probably depend on liquid water to exist. This argument could have been made every time a new biological life form was found, and would have been correct every time; however, it is still possible that in the future a biological life form not requiring water could be discovered.</a:t>
            </a:r>
          </a:p>
          <a:p>
            <a:r>
              <a:rPr lang="en-US" dirty="0" smtClean="0"/>
              <a:t>As a result, the argument may be stated less formally as:</a:t>
            </a:r>
          </a:p>
          <a:p>
            <a:r>
              <a:rPr lang="en-US" dirty="0" smtClean="0"/>
              <a:t>All biological life forms that we know of depend on liquid water to exist. All biological life probably depends on liquid water to exist. </a:t>
            </a:r>
            <a:endParaRPr lang="en-US" dirty="0"/>
          </a:p>
        </p:txBody>
      </p:sp>
    </p:spTree>
    <p:extLst>
      <p:ext uri="{BB962C8B-B14F-4D97-AF65-F5344CB8AC3E}">
        <p14:creationId xmlns:p14="http://schemas.microsoft.com/office/powerpoint/2010/main" val="2422937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Inductive vs. deductive reasoning</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Unlike deductive arguments, inductive reasoning allows for the possibility that the conclusion is false, even if all of the </a:t>
            </a:r>
            <a:r>
              <a:rPr lang="en-US" dirty="0" smtClean="0">
                <a:hlinkClick r:id="rId2" tooltip="Premise"/>
              </a:rPr>
              <a:t>premises</a:t>
            </a:r>
            <a:r>
              <a:rPr lang="en-US" dirty="0" smtClean="0"/>
              <a:t> are true. Instead of being valid or invalid, inductive arguments are either </a:t>
            </a:r>
            <a:r>
              <a:rPr lang="en-US" i="1" dirty="0" smtClean="0"/>
              <a:t>strong</a:t>
            </a:r>
            <a:r>
              <a:rPr lang="en-US" dirty="0" smtClean="0"/>
              <a:t> or </a:t>
            </a:r>
            <a:r>
              <a:rPr lang="en-US" i="1" dirty="0" smtClean="0"/>
              <a:t>weak</a:t>
            </a:r>
            <a:r>
              <a:rPr lang="en-US" dirty="0" smtClean="0"/>
              <a:t>, which describes how </a:t>
            </a:r>
            <a:r>
              <a:rPr lang="en-US" i="1" dirty="0" smtClean="0"/>
              <a:t>probable</a:t>
            </a:r>
            <a:r>
              <a:rPr lang="en-US" dirty="0" smtClean="0"/>
              <a:t> it is that the conclusion is true.</a:t>
            </a:r>
          </a:p>
          <a:p>
            <a:pPr marL="0" indent="0">
              <a:buNone/>
            </a:pPr>
            <a:r>
              <a:rPr lang="en-US" dirty="0" smtClean="0"/>
              <a:t>A classical example of an </a:t>
            </a:r>
            <a:r>
              <a:rPr lang="en-US" i="1" dirty="0" smtClean="0"/>
              <a:t>incorrect</a:t>
            </a:r>
            <a:r>
              <a:rPr lang="en-US" dirty="0" smtClean="0"/>
              <a:t> inductive argument was presented by John Vickers:</a:t>
            </a:r>
          </a:p>
          <a:p>
            <a:pPr marL="0" indent="0">
              <a:buNone/>
            </a:pPr>
            <a:r>
              <a:rPr lang="en-US" dirty="0" smtClean="0"/>
              <a:t>All of the swans we have seen are white. Therefore, all swans are white. Note that this definition of </a:t>
            </a:r>
            <a:r>
              <a:rPr lang="en-US" i="1" dirty="0" smtClean="0"/>
              <a:t>inductive</a:t>
            </a:r>
            <a:r>
              <a:rPr lang="en-US" dirty="0" smtClean="0"/>
              <a:t> reasoning excludes </a:t>
            </a:r>
            <a:r>
              <a:rPr lang="en-US" dirty="0" smtClean="0">
                <a:hlinkClick r:id="rId3" tooltip="Mathematical induction"/>
              </a:rPr>
              <a:t>mathematical induction</a:t>
            </a:r>
            <a:r>
              <a:rPr lang="en-US" dirty="0" smtClean="0"/>
              <a:t>, which is a form of </a:t>
            </a:r>
            <a:r>
              <a:rPr lang="en-US" i="1" dirty="0" smtClean="0">
                <a:hlinkClick r:id="rId4" tooltip="Deductive reasoning"/>
              </a:rPr>
              <a:t>deductive</a:t>
            </a:r>
            <a:r>
              <a:rPr lang="en-US" dirty="0" smtClean="0"/>
              <a:t> reasoning.</a:t>
            </a:r>
          </a:p>
          <a:p>
            <a:pPr marL="0" indent="0">
              <a:buNone/>
            </a:pPr>
            <a:endParaRPr lang="en-US" dirty="0"/>
          </a:p>
        </p:txBody>
      </p:sp>
    </p:spTree>
    <p:extLst>
      <p:ext uri="{BB962C8B-B14F-4D97-AF65-F5344CB8AC3E}">
        <p14:creationId xmlns:p14="http://schemas.microsoft.com/office/powerpoint/2010/main" val="351084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Criticism</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hlinkClick r:id="rId2" tooltip="Problem of induction"/>
              </a:rPr>
              <a:t>Problem of induction</a:t>
            </a:r>
            <a:endParaRPr lang="en-US" dirty="0" smtClean="0"/>
          </a:p>
          <a:p>
            <a:pPr marL="0" indent="0">
              <a:buNone/>
            </a:pPr>
            <a:r>
              <a:rPr lang="en-US" dirty="0" smtClean="0"/>
              <a:t>Inductive reasoning has been criticized by thinkers as diverse as </a:t>
            </a:r>
            <a:r>
              <a:rPr lang="en-US" dirty="0" err="1" smtClean="0">
                <a:hlinkClick r:id="rId3" tooltip="Sextus Empiricus"/>
              </a:rPr>
              <a:t>Sextus</a:t>
            </a:r>
            <a:r>
              <a:rPr lang="en-US" dirty="0" smtClean="0">
                <a:hlinkClick r:id="rId3" tooltip="Sextus Empiricus"/>
              </a:rPr>
              <a:t> </a:t>
            </a:r>
            <a:r>
              <a:rPr lang="en-US" dirty="0" err="1" smtClean="0">
                <a:hlinkClick r:id="rId3" tooltip="Sextus Empiricus"/>
              </a:rPr>
              <a:t>Empiricus</a:t>
            </a:r>
            <a:r>
              <a:rPr lang="en-US" dirty="0" smtClean="0"/>
              <a:t> and </a:t>
            </a:r>
            <a:r>
              <a:rPr lang="en-US" dirty="0" smtClean="0">
                <a:hlinkClick r:id="rId4" tooltip="Karl Popper"/>
              </a:rPr>
              <a:t>Karl Popper</a:t>
            </a:r>
            <a:r>
              <a:rPr lang="en-US" dirty="0" smtClean="0"/>
              <a:t>.</a:t>
            </a:r>
          </a:p>
          <a:p>
            <a:pPr marL="0" indent="0">
              <a:buNone/>
            </a:pPr>
            <a:r>
              <a:rPr lang="en-US" dirty="0" smtClean="0"/>
              <a:t>The classic philosophical treatment of the </a:t>
            </a:r>
            <a:r>
              <a:rPr lang="en-US" dirty="0" smtClean="0">
                <a:hlinkClick r:id="rId2" tooltip="Problem of induction"/>
              </a:rPr>
              <a:t>problem of induction</a:t>
            </a:r>
            <a:r>
              <a:rPr lang="en-US" dirty="0" smtClean="0"/>
              <a:t> was given by the Scottish philosopher </a:t>
            </a:r>
            <a:r>
              <a:rPr lang="en-US" dirty="0" smtClean="0">
                <a:hlinkClick r:id="rId5" tooltip="David Hume"/>
              </a:rPr>
              <a:t>David Hume</a:t>
            </a:r>
            <a:r>
              <a:rPr lang="en-US" dirty="0" smtClean="0"/>
              <a:t>.</a:t>
            </a:r>
          </a:p>
          <a:p>
            <a:pPr marL="0" indent="0">
              <a:buNone/>
            </a:pPr>
            <a:r>
              <a:rPr lang="en-US" dirty="0" smtClean="0"/>
              <a:t>Although the use of inductive reasoning demonstrates considerable success, its application has been questionable. Recognizing this, Hume highlighted the fact that our mind draws uncertain conclusions from relatively limited experiences. In deduction, the truth value of the conclusion is based on the truth of the premise. In induction, however, the dependence on the premise is always uncertain. As an example, let's assume "all ravens are black." The fact that there are numerous black ravens supports the assumption. However, the assumption becomes inconsistent with the fact that there are white ravens. Therefore, the general rule of "all ravens are black" is inconsistent with the existence of the white raven. Hume further argued that it is impossible to justify inductive reasoning: specifically, that it cannot be justified deductively, so our only option is to justify it inductively. Since this is circular he concluded that our use of induction is unjustifiable with the help of "Hume's Fork".</a:t>
            </a:r>
          </a:p>
          <a:p>
            <a:pPr marL="0" indent="0">
              <a:buNone/>
            </a:pPr>
            <a:r>
              <a:rPr lang="en-US" dirty="0" smtClean="0"/>
              <a:t>However, Hume then stated that even if induction were proved unreliable, we would still have to rely on it. So instead of a position of </a:t>
            </a:r>
            <a:r>
              <a:rPr lang="en-US" dirty="0" smtClean="0">
                <a:hlinkClick r:id="rId6" tooltip="Philosophical skepticism"/>
              </a:rPr>
              <a:t>severe skepticism</a:t>
            </a:r>
            <a:r>
              <a:rPr lang="en-US" dirty="0" smtClean="0"/>
              <a:t>, Hume advocated a </a:t>
            </a:r>
            <a:r>
              <a:rPr lang="en-US" dirty="0" smtClean="0">
                <a:hlinkClick r:id="rId7" tooltip="Scientific skepticism"/>
              </a:rPr>
              <a:t>practical skepticism</a:t>
            </a:r>
            <a:r>
              <a:rPr lang="en-US" dirty="0" smtClean="0"/>
              <a:t> based on </a:t>
            </a:r>
            <a:r>
              <a:rPr lang="en-US" dirty="0" smtClean="0">
                <a:hlinkClick r:id="rId8" tooltip="Common sense"/>
              </a:rPr>
              <a:t>common sense</a:t>
            </a:r>
            <a:r>
              <a:rPr lang="en-US" dirty="0" smtClean="0"/>
              <a:t>, where the inevitability of induction is accepted.</a:t>
            </a:r>
          </a:p>
        </p:txBody>
      </p:sp>
    </p:spTree>
    <p:extLst>
      <p:ext uri="{BB962C8B-B14F-4D97-AF65-F5344CB8AC3E}">
        <p14:creationId xmlns:p14="http://schemas.microsoft.com/office/powerpoint/2010/main" val="3854835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Biases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Inductive reasoning is also known as hypothesis construction because any conclusions made are based on current knowledge and predictions. As with deductive arguments, biases can distort the proper application of inductive argument, thereby preventing the </a:t>
            </a:r>
            <a:r>
              <a:rPr lang="en-US" dirty="0" err="1" smtClean="0"/>
              <a:t>reasoner</a:t>
            </a:r>
            <a:r>
              <a:rPr lang="en-US" dirty="0" smtClean="0"/>
              <a:t> from forming the most </a:t>
            </a:r>
            <a:r>
              <a:rPr lang="en-US" dirty="0" smtClean="0">
                <a:hlinkClick r:id="rId2" tooltip="Logical consequence"/>
              </a:rPr>
              <a:t>logical conclusion</a:t>
            </a:r>
            <a:r>
              <a:rPr lang="en-US" dirty="0" smtClean="0"/>
              <a:t> based on the clues. Examples of these biases include the </a:t>
            </a:r>
            <a:r>
              <a:rPr lang="en-US" dirty="0" smtClean="0">
                <a:hlinkClick r:id="rId3" tooltip="Availability heuristic"/>
              </a:rPr>
              <a:t>availability heuristic</a:t>
            </a:r>
            <a:r>
              <a:rPr lang="en-US" dirty="0" smtClean="0"/>
              <a:t>, </a:t>
            </a:r>
            <a:r>
              <a:rPr lang="en-US" dirty="0" smtClean="0">
                <a:hlinkClick r:id="rId4" tooltip="Confirmation bias"/>
              </a:rPr>
              <a:t>confirmation bias</a:t>
            </a:r>
            <a:r>
              <a:rPr lang="en-US" dirty="0" smtClean="0"/>
              <a:t>, and the predictable-world bias.</a:t>
            </a:r>
          </a:p>
          <a:p>
            <a:pPr marL="0" indent="0">
              <a:buNone/>
            </a:pPr>
            <a:r>
              <a:rPr lang="en-US" dirty="0" smtClean="0"/>
              <a:t>The availability heuristic causes the </a:t>
            </a:r>
            <a:r>
              <a:rPr lang="en-US" dirty="0" err="1" smtClean="0"/>
              <a:t>reasoner</a:t>
            </a:r>
            <a:r>
              <a:rPr lang="en-US" dirty="0" smtClean="0"/>
              <a:t> to depend primarily upon information that is readily available to him/her. People have a tendency to rely on information that is easily accessible in the world around them. For example, in surveys, when people are asked to estimate the percentage of people who died from various causes, most respondents would choose the causes that have been most prevalent in the media such as terrorism, and murders, and airplane accidents rather than causes such as disease and traffic accidents, which have been technically "less accessible" to the individual since they are not emphasized as heavily in the world around him/her.</a:t>
            </a:r>
          </a:p>
          <a:p>
            <a:pPr marL="0" indent="0">
              <a:buNone/>
            </a:pPr>
            <a:r>
              <a:rPr lang="en-US" dirty="0" smtClean="0"/>
              <a:t>The confirmation bias is based on the natural tendency to confirm rather than to deny a current hypothesis. Research has demonstrated that people are inclined to seek solutions to problems that are more consistent with known hypotheses rather than attempt to refute those hypotheses. Often, in experiments, subjects will ask questions that seek answers that fit established hypotheses, thus confirming these hypotheses. For example, if it is hypothesized that Sally is a sociable individual, subjects will naturally seek to confirm the premise by asking questions that would produce answers confirming that Sally is in fact a sociable individual.</a:t>
            </a:r>
          </a:p>
          <a:p>
            <a:pPr marL="0" indent="0">
              <a:buNone/>
            </a:pPr>
            <a:r>
              <a:rPr lang="en-US" dirty="0" smtClean="0"/>
              <a:t>The predictable-world bias revolves around the inclination to perceive order where it has not been proved to exist, either at all or at a particular level of abstraction. Gambling, for example, is one of the most popular examples of predictable-world bias. Gamblers often begin to think that they see simple and obvious patterns in the outcomes and, therefore, believe that they are able to predict outcomes based upon what they have witnessed. In reality, however, the outcomes of these games are difficult to predict and highly complex in nature. However, in general, people tend to seek some type of simplistic order to explain or justify their beliefs and experiences, and it is often difficult for them to </a:t>
            </a:r>
            <a:r>
              <a:rPr lang="en-US" dirty="0" err="1" smtClean="0"/>
              <a:t>realise</a:t>
            </a:r>
            <a:r>
              <a:rPr lang="en-US" dirty="0" smtClean="0"/>
              <a:t> that their perceptions of order may be entirely different from the truth.</a:t>
            </a:r>
          </a:p>
        </p:txBody>
      </p:sp>
    </p:spTree>
    <p:extLst>
      <p:ext uri="{BB962C8B-B14F-4D97-AF65-F5344CB8AC3E}">
        <p14:creationId xmlns:p14="http://schemas.microsoft.com/office/powerpoint/2010/main" val="11386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Generalization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 generalization (more accurately, an </a:t>
            </a:r>
            <a:r>
              <a:rPr lang="en-US" i="1" dirty="0" smtClean="0"/>
              <a:t>inductive generalization</a:t>
            </a:r>
            <a:r>
              <a:rPr lang="en-US" dirty="0" smtClean="0"/>
              <a:t>) proceeds from a premise about a </a:t>
            </a:r>
            <a:r>
              <a:rPr lang="en-US" dirty="0" smtClean="0">
                <a:hlinkClick r:id="rId2" tooltip="Statistical sample"/>
              </a:rPr>
              <a:t>sample</a:t>
            </a:r>
            <a:r>
              <a:rPr lang="en-US" dirty="0" smtClean="0"/>
              <a:t> to a conclusion about the </a:t>
            </a:r>
            <a:r>
              <a:rPr lang="en-US" dirty="0" smtClean="0">
                <a:hlinkClick r:id="rId3" tooltip="Statistical population"/>
              </a:rPr>
              <a:t>population</a:t>
            </a:r>
            <a:r>
              <a:rPr lang="en-US" dirty="0" smtClean="0"/>
              <a:t>.</a:t>
            </a:r>
          </a:p>
          <a:p>
            <a:pPr marL="0" indent="0">
              <a:buNone/>
            </a:pPr>
            <a:r>
              <a:rPr lang="en-US" dirty="0" smtClean="0"/>
              <a:t>The proportion Q of the sample has attribute A. Therefore: The proportion Q of the population has attribute A. Example There are 20 balls—either black or white—in an urn. To estimate their respective numbers, you draw a sample of four balls and find that three are black and one is white. A good inductive generalization would be that there are 15 black, and five white, balls in the urn.</a:t>
            </a:r>
          </a:p>
          <a:p>
            <a:pPr marL="0" indent="0">
              <a:buNone/>
            </a:pPr>
            <a:r>
              <a:rPr lang="en-US" dirty="0" smtClean="0"/>
              <a:t>How much the premises support the conclusion depends upon (a) the number in the sample group, (b) the number in the population, and (c) the degree to which the sample represents the population (which may be achieved by taking a random sample). The </a:t>
            </a:r>
            <a:r>
              <a:rPr lang="en-US" dirty="0" smtClean="0">
                <a:hlinkClick r:id="rId4" tooltip="Hasty generalization"/>
              </a:rPr>
              <a:t>hasty generalization</a:t>
            </a:r>
            <a:r>
              <a:rPr lang="en-US" dirty="0" smtClean="0"/>
              <a:t> and the </a:t>
            </a:r>
            <a:r>
              <a:rPr lang="en-US" dirty="0" smtClean="0">
                <a:hlinkClick r:id="rId5" tooltip="Biased sample"/>
              </a:rPr>
              <a:t>biased sample</a:t>
            </a:r>
            <a:r>
              <a:rPr lang="en-US" dirty="0" smtClean="0"/>
              <a:t> are generalization fallacies.</a:t>
            </a:r>
          </a:p>
          <a:p>
            <a:pPr marL="0" indent="0">
              <a:buNone/>
            </a:pPr>
            <a:endParaRPr lang="en-US" dirty="0"/>
          </a:p>
        </p:txBody>
      </p:sp>
    </p:spTree>
    <p:extLst>
      <p:ext uri="{BB962C8B-B14F-4D97-AF65-F5344CB8AC3E}">
        <p14:creationId xmlns:p14="http://schemas.microsoft.com/office/powerpoint/2010/main" val="328999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Statistical syllogism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hlinkClick r:id="rId2" tooltip="Statistical syllogism"/>
              </a:rPr>
              <a:t>Statistical syllogism</a:t>
            </a:r>
            <a:endParaRPr lang="en-US" dirty="0" smtClean="0"/>
          </a:p>
          <a:p>
            <a:pPr marL="0" indent="0">
              <a:buNone/>
            </a:pPr>
            <a:r>
              <a:rPr lang="en-US" dirty="0" smtClean="0"/>
              <a:t>A statistical syllogism proceeds from a generalization to a conclusion about an individual.</a:t>
            </a:r>
          </a:p>
          <a:p>
            <a:pPr marL="0" indent="0">
              <a:buNone/>
            </a:pPr>
            <a:r>
              <a:rPr lang="en-US" dirty="0" smtClean="0"/>
              <a:t>A proportion Q of population P has attribute A. An individual X is a member of P. Therefore: There is a probability which corresponds to Q that X has A. The proportion in the first premise would be something like "3/5ths of", "all", "few", etc. Two </a:t>
            </a:r>
            <a:r>
              <a:rPr lang="en-US" dirty="0" err="1" smtClean="0">
                <a:hlinkClick r:id="rId3" tooltip="Dicto simpliciter"/>
              </a:rPr>
              <a:t>dicto</a:t>
            </a:r>
            <a:r>
              <a:rPr lang="en-US" dirty="0" smtClean="0">
                <a:hlinkClick r:id="rId3" tooltip="Dicto simpliciter"/>
              </a:rPr>
              <a:t> </a:t>
            </a:r>
            <a:r>
              <a:rPr lang="en-US" dirty="0" err="1" smtClean="0">
                <a:hlinkClick r:id="rId3" tooltip="Dicto simpliciter"/>
              </a:rPr>
              <a:t>simpliciter</a:t>
            </a:r>
            <a:r>
              <a:rPr lang="en-US" dirty="0" smtClean="0"/>
              <a:t> fallacies can occur in statistical syllogisms: "</a:t>
            </a:r>
            <a:r>
              <a:rPr lang="en-US" dirty="0" smtClean="0">
                <a:hlinkClick r:id="rId4" tooltip="Accident (fallacy)"/>
              </a:rPr>
              <a:t>accident</a:t>
            </a:r>
            <a:r>
              <a:rPr lang="en-US" dirty="0" smtClean="0"/>
              <a:t>" and "</a:t>
            </a:r>
            <a:r>
              <a:rPr lang="en-US" dirty="0" smtClean="0">
                <a:hlinkClick r:id="rId5" tooltip="Converse accident"/>
              </a:rPr>
              <a:t>converse accident</a:t>
            </a:r>
            <a:r>
              <a:rPr lang="en-US" dirty="0" smtClean="0"/>
              <a:t>".</a:t>
            </a:r>
          </a:p>
          <a:p>
            <a:pPr marL="0" indent="0">
              <a:buNone/>
            </a:pPr>
            <a:endParaRPr lang="en-US" dirty="0"/>
          </a:p>
        </p:txBody>
      </p:sp>
    </p:spTree>
    <p:extLst>
      <p:ext uri="{BB962C8B-B14F-4D97-AF65-F5344CB8AC3E}">
        <p14:creationId xmlns:p14="http://schemas.microsoft.com/office/powerpoint/2010/main" val="208893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Simple induction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Simple induction proceeds from a premise about a sample group to a conclusion about another individual.</a:t>
            </a:r>
          </a:p>
          <a:p>
            <a:pPr marL="0" indent="0">
              <a:buNone/>
            </a:pPr>
            <a:r>
              <a:rPr lang="en-US" dirty="0" smtClean="0"/>
              <a:t>Proportion Q of the known instances of population P has attribute A. Individual I is another member of P. Therefore: There is a probability corresponding to Q that I has A. This is a combination of a generalization and a statistical syllogism, where the conclusion of the generalization is also the first premise of the statistical syllogism.</a:t>
            </a:r>
          </a:p>
        </p:txBody>
      </p:sp>
    </p:spTree>
    <p:extLst>
      <p:ext uri="{BB962C8B-B14F-4D97-AF65-F5344CB8AC3E}">
        <p14:creationId xmlns:p14="http://schemas.microsoft.com/office/powerpoint/2010/main" val="499615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1940</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Inductive reasoning</vt:lpstr>
      <vt:lpstr>PowerPoint Presentation</vt:lpstr>
      <vt:lpstr>PowerPoint Presentation</vt:lpstr>
      <vt:lpstr>Inductive vs. deductive reasoning</vt:lpstr>
      <vt:lpstr>Criticism</vt:lpstr>
      <vt:lpstr>Biases</vt:lpstr>
      <vt:lpstr>Generalization</vt:lpstr>
      <vt:lpstr>Statistical syllogism</vt:lpstr>
      <vt:lpstr>Simple induction</vt:lpstr>
      <vt:lpstr>Argument from analogy</vt:lpstr>
      <vt:lpstr>Causal inference</vt:lpstr>
      <vt:lpstr>Prediction</vt:lpstr>
      <vt:lpstr>Bayesian inference</vt:lpstr>
      <vt:lpstr>Inductive inference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Inductive reasoning</dc:title>
  <dc:creator>LENOVO</dc:creator>
  <cp:lastModifiedBy>LENOVO</cp:lastModifiedBy>
  <cp:revision>2</cp:revision>
  <dcterms:created xsi:type="dcterms:W3CDTF">2015-03-22T09:32:41Z</dcterms:created>
  <dcterms:modified xsi:type="dcterms:W3CDTF">2015-03-22T09:46:24Z</dcterms:modified>
</cp:coreProperties>
</file>