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917CC3-BFD5-416F-8188-7BE21D4A7C19}"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15FC9-C7F9-4CFE-A701-972223324C79}" type="slidenum">
              <a:rPr lang="en-US" smtClean="0"/>
              <a:t>‹#›</a:t>
            </a:fld>
            <a:endParaRPr lang="en-US"/>
          </a:p>
        </p:txBody>
      </p:sp>
    </p:spTree>
    <p:extLst>
      <p:ext uri="{BB962C8B-B14F-4D97-AF65-F5344CB8AC3E}">
        <p14:creationId xmlns:p14="http://schemas.microsoft.com/office/powerpoint/2010/main" val="141836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917CC3-BFD5-416F-8188-7BE21D4A7C19}"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15FC9-C7F9-4CFE-A701-972223324C79}" type="slidenum">
              <a:rPr lang="en-US" smtClean="0"/>
              <a:t>‹#›</a:t>
            </a:fld>
            <a:endParaRPr lang="en-US"/>
          </a:p>
        </p:txBody>
      </p:sp>
    </p:spTree>
    <p:extLst>
      <p:ext uri="{BB962C8B-B14F-4D97-AF65-F5344CB8AC3E}">
        <p14:creationId xmlns:p14="http://schemas.microsoft.com/office/powerpoint/2010/main" val="1048490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917CC3-BFD5-416F-8188-7BE21D4A7C19}"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15FC9-C7F9-4CFE-A701-972223324C79}" type="slidenum">
              <a:rPr lang="en-US" smtClean="0"/>
              <a:t>‹#›</a:t>
            </a:fld>
            <a:endParaRPr lang="en-US"/>
          </a:p>
        </p:txBody>
      </p:sp>
    </p:spTree>
    <p:extLst>
      <p:ext uri="{BB962C8B-B14F-4D97-AF65-F5344CB8AC3E}">
        <p14:creationId xmlns:p14="http://schemas.microsoft.com/office/powerpoint/2010/main" val="4112106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917CC3-BFD5-416F-8188-7BE21D4A7C19}"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15FC9-C7F9-4CFE-A701-972223324C79}" type="slidenum">
              <a:rPr lang="en-US" smtClean="0"/>
              <a:t>‹#›</a:t>
            </a:fld>
            <a:endParaRPr lang="en-US"/>
          </a:p>
        </p:txBody>
      </p:sp>
    </p:spTree>
    <p:extLst>
      <p:ext uri="{BB962C8B-B14F-4D97-AF65-F5344CB8AC3E}">
        <p14:creationId xmlns:p14="http://schemas.microsoft.com/office/powerpoint/2010/main" val="4049205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917CC3-BFD5-416F-8188-7BE21D4A7C19}"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15FC9-C7F9-4CFE-A701-972223324C79}" type="slidenum">
              <a:rPr lang="en-US" smtClean="0"/>
              <a:t>‹#›</a:t>
            </a:fld>
            <a:endParaRPr lang="en-US"/>
          </a:p>
        </p:txBody>
      </p:sp>
    </p:spTree>
    <p:extLst>
      <p:ext uri="{BB962C8B-B14F-4D97-AF65-F5344CB8AC3E}">
        <p14:creationId xmlns:p14="http://schemas.microsoft.com/office/powerpoint/2010/main" val="482522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917CC3-BFD5-416F-8188-7BE21D4A7C19}"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15FC9-C7F9-4CFE-A701-972223324C79}" type="slidenum">
              <a:rPr lang="en-US" smtClean="0"/>
              <a:t>‹#›</a:t>
            </a:fld>
            <a:endParaRPr lang="en-US"/>
          </a:p>
        </p:txBody>
      </p:sp>
    </p:spTree>
    <p:extLst>
      <p:ext uri="{BB962C8B-B14F-4D97-AF65-F5344CB8AC3E}">
        <p14:creationId xmlns:p14="http://schemas.microsoft.com/office/powerpoint/2010/main" val="1438359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917CC3-BFD5-416F-8188-7BE21D4A7C19}" type="datetimeFigureOut">
              <a:rPr lang="en-US" smtClean="0"/>
              <a:t>3/25/2015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F15FC9-C7F9-4CFE-A701-972223324C79}" type="slidenum">
              <a:rPr lang="en-US" smtClean="0"/>
              <a:t>‹#›</a:t>
            </a:fld>
            <a:endParaRPr lang="en-US"/>
          </a:p>
        </p:txBody>
      </p:sp>
    </p:spTree>
    <p:extLst>
      <p:ext uri="{BB962C8B-B14F-4D97-AF65-F5344CB8AC3E}">
        <p14:creationId xmlns:p14="http://schemas.microsoft.com/office/powerpoint/2010/main" val="3863793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917CC3-BFD5-416F-8188-7BE21D4A7C19}" type="datetimeFigureOut">
              <a:rPr lang="en-US" smtClean="0"/>
              <a:t>3/25/2015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F15FC9-C7F9-4CFE-A701-972223324C79}" type="slidenum">
              <a:rPr lang="en-US" smtClean="0"/>
              <a:t>‹#›</a:t>
            </a:fld>
            <a:endParaRPr lang="en-US"/>
          </a:p>
        </p:txBody>
      </p:sp>
    </p:spTree>
    <p:extLst>
      <p:ext uri="{BB962C8B-B14F-4D97-AF65-F5344CB8AC3E}">
        <p14:creationId xmlns:p14="http://schemas.microsoft.com/office/powerpoint/2010/main" val="502495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917CC3-BFD5-416F-8188-7BE21D4A7C19}" type="datetimeFigureOut">
              <a:rPr lang="en-US" smtClean="0"/>
              <a:t>3/25/2015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F15FC9-C7F9-4CFE-A701-972223324C79}" type="slidenum">
              <a:rPr lang="en-US" smtClean="0"/>
              <a:t>‹#›</a:t>
            </a:fld>
            <a:endParaRPr lang="en-US"/>
          </a:p>
        </p:txBody>
      </p:sp>
    </p:spTree>
    <p:extLst>
      <p:ext uri="{BB962C8B-B14F-4D97-AF65-F5344CB8AC3E}">
        <p14:creationId xmlns:p14="http://schemas.microsoft.com/office/powerpoint/2010/main" val="974947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917CC3-BFD5-416F-8188-7BE21D4A7C19}"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15FC9-C7F9-4CFE-A701-972223324C79}" type="slidenum">
              <a:rPr lang="en-US" smtClean="0"/>
              <a:t>‹#›</a:t>
            </a:fld>
            <a:endParaRPr lang="en-US"/>
          </a:p>
        </p:txBody>
      </p:sp>
    </p:spTree>
    <p:extLst>
      <p:ext uri="{BB962C8B-B14F-4D97-AF65-F5344CB8AC3E}">
        <p14:creationId xmlns:p14="http://schemas.microsoft.com/office/powerpoint/2010/main" val="1765040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917CC3-BFD5-416F-8188-7BE21D4A7C19}"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15FC9-C7F9-4CFE-A701-972223324C79}" type="slidenum">
              <a:rPr lang="en-US" smtClean="0"/>
              <a:t>‹#›</a:t>
            </a:fld>
            <a:endParaRPr lang="en-US"/>
          </a:p>
        </p:txBody>
      </p:sp>
    </p:spTree>
    <p:extLst>
      <p:ext uri="{BB962C8B-B14F-4D97-AF65-F5344CB8AC3E}">
        <p14:creationId xmlns:p14="http://schemas.microsoft.com/office/powerpoint/2010/main" val="949848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917CC3-BFD5-416F-8188-7BE21D4A7C19}" type="datetimeFigureOut">
              <a:rPr lang="en-US" smtClean="0"/>
              <a:t>3/25/2015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F15FC9-C7F9-4CFE-A701-972223324C79}" type="slidenum">
              <a:rPr lang="en-US" smtClean="0"/>
              <a:t>‹#›</a:t>
            </a:fld>
            <a:endParaRPr lang="en-US"/>
          </a:p>
        </p:txBody>
      </p:sp>
    </p:spTree>
    <p:extLst>
      <p:ext uri="{BB962C8B-B14F-4D97-AF65-F5344CB8AC3E}">
        <p14:creationId xmlns:p14="http://schemas.microsoft.com/office/powerpoint/2010/main" val="193381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en.wikipedia.org/wiki/Bayes%27_theorem" TargetMode="External"/><Relationship Id="rId3" Type="http://schemas.openxmlformats.org/officeDocument/2006/relationships/hyperlink" Target="http://en.wikipedia.org/wiki/Fuzzy_set" TargetMode="External"/><Relationship Id="rId7" Type="http://schemas.openxmlformats.org/officeDocument/2006/relationships/hyperlink" Target="http://sipi.usc.edu/~kosko/Fuzziness_Vs_Probability.pdf" TargetMode="External"/><Relationship Id="rId12" Type="http://schemas.openxmlformats.org/officeDocument/2006/relationships/hyperlink" Target="http://en.wikipedia.org/wiki/Probabilistic_logic" TargetMode="External"/><Relationship Id="rId2" Type="http://schemas.openxmlformats.org/officeDocument/2006/relationships/hyperlink" Target="http://en.wikipedia.org/wiki/Fuzzy_set_theory" TargetMode="External"/><Relationship Id="rId1" Type="http://schemas.openxmlformats.org/officeDocument/2006/relationships/slideLayout" Target="../slideLayouts/slideLayout2.xml"/><Relationship Id="rId6" Type="http://schemas.openxmlformats.org/officeDocument/2006/relationships/hyperlink" Target="http://en.wikipedia.org/wiki/Bart_Kosko" TargetMode="External"/><Relationship Id="rId11" Type="http://schemas.openxmlformats.org/officeDocument/2006/relationships/hyperlink" Target="http://en.wikipedia.org/wiki/Dempster-Shafer_theory" TargetMode="External"/><Relationship Id="rId5" Type="http://schemas.openxmlformats.org/officeDocument/2006/relationships/hyperlink" Target="http://en.wikipedia.org/wiki/Bruno_de_Finetti" TargetMode="External"/><Relationship Id="rId10" Type="http://schemas.openxmlformats.org/officeDocument/2006/relationships/hyperlink" Target="http://en.wikipedia.org/wiki/Possibility_theory" TargetMode="External"/><Relationship Id="rId4" Type="http://schemas.openxmlformats.org/officeDocument/2006/relationships/hyperlink" Target="http://en.wikipedia.org/wiki/Subjective_probability" TargetMode="External"/><Relationship Id="rId9" Type="http://schemas.openxmlformats.org/officeDocument/2006/relationships/hyperlink" Target="http://en.wikipedia.org/wiki/Lotfi_A._Zadeh"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Turing_Award" TargetMode="External"/><Relationship Id="rId2" Type="http://schemas.openxmlformats.org/officeDocument/2006/relationships/hyperlink" Target="http://en.wikipedia.org/wiki/Leslie_Valiant" TargetMode="External"/><Relationship Id="rId1" Type="http://schemas.openxmlformats.org/officeDocument/2006/relationships/slideLayout" Target="../slideLayouts/slideLayout2.xml"/><Relationship Id="rId4" Type="http://schemas.openxmlformats.org/officeDocument/2006/relationships/hyperlink" Target="http://en.wikipedia.org/wiki/Learning_algorithm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Fuzzy_set_theory" TargetMode="External"/><Relationship Id="rId13" Type="http://schemas.openxmlformats.org/officeDocument/2006/relationships/hyperlink" Target="http://en.wikipedia.org/wiki/Jan_%C5%81ukasiewicz" TargetMode="External"/><Relationship Id="rId3" Type="http://schemas.openxmlformats.org/officeDocument/2006/relationships/hyperlink" Target="http://en.wikipedia.org/wiki/Reasoning" TargetMode="External"/><Relationship Id="rId7" Type="http://schemas.openxmlformats.org/officeDocument/2006/relationships/hyperlink" Target="http://en.wikipedia.org/wiki/Linguistic" TargetMode="External"/><Relationship Id="rId12" Type="http://schemas.openxmlformats.org/officeDocument/2006/relationships/hyperlink" Target="http://en.wikipedia.org/wiki/%C5%81ukasiewicz_logic" TargetMode="External"/><Relationship Id="rId2" Type="http://schemas.openxmlformats.org/officeDocument/2006/relationships/hyperlink" Target="http://en.wikipedia.org/wiki/Many-valued_logic" TargetMode="External"/><Relationship Id="rId1" Type="http://schemas.openxmlformats.org/officeDocument/2006/relationships/slideLayout" Target="../slideLayouts/slideLayout2.xml"/><Relationship Id="rId6" Type="http://schemas.openxmlformats.org/officeDocument/2006/relationships/hyperlink" Target="http://en.wikipedia.org/wiki/Truth_value" TargetMode="External"/><Relationship Id="rId11" Type="http://schemas.openxmlformats.org/officeDocument/2006/relationships/hyperlink" Target="http://en.wikipedia.org/wiki/Artificial_intelligence" TargetMode="External"/><Relationship Id="rId5" Type="http://schemas.openxmlformats.org/officeDocument/2006/relationships/hyperlink" Target="http://en.wikipedia.org/wiki/Two-valued_logic" TargetMode="External"/><Relationship Id="rId10" Type="http://schemas.openxmlformats.org/officeDocument/2006/relationships/hyperlink" Target="http://en.wikipedia.org/wiki/Control_theory" TargetMode="External"/><Relationship Id="rId4" Type="http://schemas.openxmlformats.org/officeDocument/2006/relationships/hyperlink" Target="http://en.wiktionary.org/wiki/binary" TargetMode="External"/><Relationship Id="rId9" Type="http://schemas.openxmlformats.org/officeDocument/2006/relationships/hyperlink" Target="http://en.wikipedia.org/wiki/Lotfi_A._Zadeh" TargetMode="External"/><Relationship Id="rId14" Type="http://schemas.openxmlformats.org/officeDocument/2006/relationships/hyperlink" Target="http://en.wikipedia.org/wiki/Alfred_Tarski"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en.wikipedia.org/wiki/Mathematical_model" TargetMode="External"/><Relationship Id="rId3" Type="http://schemas.openxmlformats.org/officeDocument/2006/relationships/hyperlink" Target="http://en.wikipedia.org/wiki/Fuzzy_set" TargetMode="External"/><Relationship Id="rId7" Type="http://schemas.openxmlformats.org/officeDocument/2006/relationships/hyperlink" Target="http://en.wikipedia.org/wiki/Membership_function_%28mathematics%29" TargetMode="External"/><Relationship Id="rId2" Type="http://schemas.openxmlformats.org/officeDocument/2006/relationships/hyperlink" Target="http://en.wikipedia.org/wiki/Probability" TargetMode="External"/><Relationship Id="rId1" Type="http://schemas.openxmlformats.org/officeDocument/2006/relationships/slideLayout" Target="../slideLayouts/slideLayout2.xml"/><Relationship Id="rId6" Type="http://schemas.openxmlformats.org/officeDocument/2006/relationships/hyperlink" Target="http://en.wikipedia.org/wiki/Design" TargetMode="External"/><Relationship Id="rId5" Type="http://schemas.openxmlformats.org/officeDocument/2006/relationships/hyperlink" Target="http://en.wikipedia.org/wiki/Designer" TargetMode="External"/><Relationship Id="rId4" Type="http://schemas.openxmlformats.org/officeDocument/2006/relationships/hyperlink" Target="http://en.wikipedia.org/wiki/Subjectivity" TargetMode="External"/><Relationship Id="rId9" Type="http://schemas.openxmlformats.org/officeDocument/2006/relationships/hyperlink" Target="http://en.wikipedia.org/wiki/Vagueness"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en.wikipedia.org/wiki/Hedge_%28linguistics%2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en.wikipedia.org/wiki/BL_%28logic%29" TargetMode="External"/><Relationship Id="rId3" Type="http://schemas.openxmlformats.org/officeDocument/2006/relationships/hyperlink" Target="http://en.wikipedia.org/wiki/Axiomatic_system#Axiomatization" TargetMode="External"/><Relationship Id="rId7" Type="http://schemas.openxmlformats.org/officeDocument/2006/relationships/hyperlink" Target="http://en.wikipedia.org/wiki/Residuated_lattice" TargetMode="External"/><Relationship Id="rId2" Type="http://schemas.openxmlformats.org/officeDocument/2006/relationships/hyperlink" Target="http://en.wikipedia.org/wiki/MTL_%28logic%29" TargetMode="External"/><Relationship Id="rId1" Type="http://schemas.openxmlformats.org/officeDocument/2006/relationships/slideLayout" Target="../slideLayouts/slideLayout2.xml"/><Relationship Id="rId6" Type="http://schemas.openxmlformats.org/officeDocument/2006/relationships/hyperlink" Target="http://en.wikipedia.org/wiki/Structure_%28mathematical_logic%29" TargetMode="External"/><Relationship Id="rId5" Type="http://schemas.openxmlformats.org/officeDocument/2006/relationships/hyperlink" Target="http://en.wikipedia.org/wiki/T-norm" TargetMode="External"/><Relationship Id="rId10" Type="http://schemas.openxmlformats.org/officeDocument/2006/relationships/hyperlink" Target="http://en.wikipedia.org/wiki/G%C3%B6del" TargetMode="External"/><Relationship Id="rId4" Type="http://schemas.openxmlformats.org/officeDocument/2006/relationships/hyperlink" Target="http://en.wikipedia.org/wiki/Logical_conjunction" TargetMode="External"/><Relationship Id="rId9" Type="http://schemas.openxmlformats.org/officeDocument/2006/relationships/hyperlink" Target="http://en.wikipedia.org/wiki/Lukasiewicz_fuzzy_logic"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en.wikipedia.org/wiki/Supremum" TargetMode="External"/><Relationship Id="rId3" Type="http://schemas.openxmlformats.org/officeDocument/2006/relationships/hyperlink" Target="http://en.wikipedia.org/wiki/Existential_quantifier" TargetMode="External"/><Relationship Id="rId7" Type="http://schemas.openxmlformats.org/officeDocument/2006/relationships/hyperlink" Target="http://en.wikipedia.org/wiki/Infimum" TargetMode="External"/><Relationship Id="rId2" Type="http://schemas.openxmlformats.org/officeDocument/2006/relationships/hyperlink" Target="http://en.wikipedia.org/wiki/Universal_quantifier" TargetMode="External"/><Relationship Id="rId1" Type="http://schemas.openxmlformats.org/officeDocument/2006/relationships/slideLayout" Target="../slideLayouts/slideLayout2.xml"/><Relationship Id="rId6" Type="http://schemas.openxmlformats.org/officeDocument/2006/relationships/hyperlink" Target="http://en.wikipedia.org/wiki/T-norm_fuzzy_logics" TargetMode="External"/><Relationship Id="rId5" Type="http://schemas.openxmlformats.org/officeDocument/2006/relationships/hyperlink" Target="http://en.wikipedia.org/wiki/Propositional_logic" TargetMode="External"/><Relationship Id="rId4" Type="http://schemas.openxmlformats.org/officeDocument/2006/relationships/hyperlink" Target="http://en.wikipedia.org/wiki/Predicate_logic"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Classical_mathematics" TargetMode="External"/><Relationship Id="rId2" Type="http://schemas.openxmlformats.org/officeDocument/2006/relationships/hyperlink" Target="http://en.wikipedia.org/wiki/Recursively_enumerable" TargetMode="External"/><Relationship Id="rId1" Type="http://schemas.openxmlformats.org/officeDocument/2006/relationships/slideLayout" Target="../slideLayouts/slideLayout2.xml"/><Relationship Id="rId6" Type="http://schemas.openxmlformats.org/officeDocument/2006/relationships/hyperlink" Target="http://en.wikipedia.org/wiki/Turing_machine" TargetMode="External"/><Relationship Id="rId5" Type="http://schemas.openxmlformats.org/officeDocument/2006/relationships/hyperlink" Target="http://en.wikipedia.org/wiki/Fuzzy_set_theory" TargetMode="External"/><Relationship Id="rId4" Type="http://schemas.openxmlformats.org/officeDocument/2006/relationships/hyperlink" Target="http://en.wikipedia.org/wiki/Classical_logic"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Maria_Zemankova" TargetMode="External"/><Relationship Id="rId2" Type="http://schemas.openxmlformats.org/officeDocument/2006/relationships/hyperlink" Target="http://en.wikipedia.org/wiki/Relational_database" TargetMode="External"/><Relationship Id="rId1" Type="http://schemas.openxmlformats.org/officeDocument/2006/relationships/slideLayout" Target="../slideLayouts/slideLayout2.xml"/><Relationship Id="rId6" Type="http://schemas.openxmlformats.org/officeDocument/2006/relationships/hyperlink" Target="http://sullivansoftwaresystems.com/cgi-bin/fuzzy-logic-match-algorithm.cgi?SearchString=garia" TargetMode="External"/><Relationship Id="rId5" Type="http://schemas.openxmlformats.org/officeDocument/2006/relationships/hyperlink" Target="http://en.wikipedia.org/w/index.php?title=FSQL&amp;action=edit&amp;redlink=1" TargetMode="External"/><Relationship Id="rId4" Type="http://schemas.openxmlformats.org/officeDocument/2006/relationships/hyperlink" Target="http://en.wikipedia.org/w/index.php?title=SQLf&amp;action=edit&amp;redlink=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b="1" dirty="0" smtClean="0"/>
              <a:t>Fuzzy logic</a:t>
            </a:r>
            <a:endParaRPr lang="en-US" sz="8800" dirty="0"/>
          </a:p>
        </p:txBody>
      </p:sp>
    </p:spTree>
    <p:extLst>
      <p:ext uri="{BB962C8B-B14F-4D97-AF65-F5344CB8AC3E}">
        <p14:creationId xmlns:p14="http://schemas.microsoft.com/office/powerpoint/2010/main" val="1570076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Comparison to probability</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t>Fuzzy logic and probability address different forms of uncertainty. While both fuzzy logic and probability theory can represent degrees of certain kinds of subjective belief, </a:t>
            </a:r>
            <a:r>
              <a:rPr lang="en-US" dirty="0" smtClean="0">
                <a:hlinkClick r:id="rId2" tooltip="Fuzzy set theory"/>
              </a:rPr>
              <a:t>fuzzy set theory</a:t>
            </a:r>
            <a:r>
              <a:rPr lang="en-US" dirty="0" smtClean="0"/>
              <a:t> uses the concept of </a:t>
            </a:r>
            <a:r>
              <a:rPr lang="en-US" dirty="0" smtClean="0">
                <a:hlinkClick r:id="rId3" tooltip="Fuzzy set"/>
              </a:rPr>
              <a:t>fuzzy set</a:t>
            </a:r>
            <a:r>
              <a:rPr lang="en-US" dirty="0" smtClean="0"/>
              <a:t> membership, i.e., </a:t>
            </a:r>
            <a:r>
              <a:rPr lang="en-US" i="1" dirty="0" smtClean="0"/>
              <a:t>how much</a:t>
            </a:r>
            <a:r>
              <a:rPr lang="en-US" dirty="0" smtClean="0"/>
              <a:t> a variable is in a set (there is not necessarily any uncertainty about this degree), and probability theory uses the concept of </a:t>
            </a:r>
            <a:r>
              <a:rPr lang="en-US" dirty="0" smtClean="0">
                <a:hlinkClick r:id="rId4" tooltip="Subjective probability"/>
              </a:rPr>
              <a:t>subjective probability</a:t>
            </a:r>
            <a:r>
              <a:rPr lang="en-US" dirty="0" smtClean="0"/>
              <a:t>, i.e., </a:t>
            </a:r>
            <a:r>
              <a:rPr lang="en-US" i="1" dirty="0" smtClean="0"/>
              <a:t>how probable</a:t>
            </a:r>
            <a:r>
              <a:rPr lang="en-US" dirty="0" smtClean="0"/>
              <a:t> is it that a variable is in a set (it either entirely is or entirely is not in the set in reality, but there is uncertainty around whether it is or is not). The technical consequence of this distinction is that fuzzy set theory relaxes the axioms of classical probability, which are themselves derived from adding uncertainty, but not degree, to the crisp true/false distinctions of classical Aristotelian logic.</a:t>
            </a:r>
          </a:p>
          <a:p>
            <a:pPr marL="0" indent="0">
              <a:buNone/>
            </a:pPr>
            <a:r>
              <a:rPr lang="en-US" dirty="0" smtClean="0">
                <a:hlinkClick r:id="rId5" tooltip="Bruno de Finetti"/>
              </a:rPr>
              <a:t>Bruno de </a:t>
            </a:r>
            <a:r>
              <a:rPr lang="en-US" dirty="0" err="1" smtClean="0">
                <a:hlinkClick r:id="rId5" tooltip="Bruno de Finetti"/>
              </a:rPr>
              <a:t>Finetti</a:t>
            </a:r>
            <a:r>
              <a:rPr lang="en-US" dirty="0" smtClean="0"/>
              <a:t> argues that only one kind of mathematical uncertainty, probability, is needed, and thus fuzzy logic is unnecessary. However, </a:t>
            </a:r>
            <a:r>
              <a:rPr lang="en-US" dirty="0" smtClean="0">
                <a:hlinkClick r:id="rId6" tooltip="Bart Kosko"/>
              </a:rPr>
              <a:t>Bart </a:t>
            </a:r>
            <a:r>
              <a:rPr lang="en-US" dirty="0" err="1" smtClean="0">
                <a:hlinkClick r:id="rId6" tooltip="Bart Kosko"/>
              </a:rPr>
              <a:t>Kosko</a:t>
            </a:r>
            <a:r>
              <a:rPr lang="en-US" dirty="0" smtClean="0"/>
              <a:t> shows in </a:t>
            </a:r>
            <a:r>
              <a:rPr lang="en-US" dirty="0" smtClean="0">
                <a:hlinkClick r:id="rId7"/>
              </a:rPr>
              <a:t>Fuzziness vs. Probability</a:t>
            </a:r>
            <a:r>
              <a:rPr lang="en-US" dirty="0" smtClean="0"/>
              <a:t> that probability theory is a </a:t>
            </a:r>
            <a:r>
              <a:rPr lang="en-US" dirty="0" err="1" smtClean="0"/>
              <a:t>subtheory</a:t>
            </a:r>
            <a:r>
              <a:rPr lang="en-US" dirty="0" smtClean="0"/>
              <a:t> of fuzzy logic, as questions of degrees of belief in mutually-exclusive set membership in probability theory can be represented as certain cases of non-mutually-exclusive graded membership in fuzzy theory. In that context, he also derives </a:t>
            </a:r>
            <a:r>
              <a:rPr lang="en-US" dirty="0" smtClean="0">
                <a:hlinkClick r:id="rId8" tooltip="Bayes' theorem"/>
              </a:rPr>
              <a:t>Bayes' theorem</a:t>
            </a:r>
            <a:r>
              <a:rPr lang="en-US" dirty="0" smtClean="0"/>
              <a:t> from the concept of fuzzy </a:t>
            </a:r>
            <a:r>
              <a:rPr lang="en-US" dirty="0" err="1" smtClean="0"/>
              <a:t>subsethood</a:t>
            </a:r>
            <a:r>
              <a:rPr lang="en-US" dirty="0" smtClean="0"/>
              <a:t>. </a:t>
            </a:r>
            <a:r>
              <a:rPr lang="en-US" dirty="0" err="1" smtClean="0">
                <a:hlinkClick r:id="rId9" tooltip="Lotfi A. Zadeh"/>
              </a:rPr>
              <a:t>Lotfi</a:t>
            </a:r>
            <a:r>
              <a:rPr lang="en-US" dirty="0" smtClean="0">
                <a:hlinkClick r:id="rId9" tooltip="Lotfi A. Zadeh"/>
              </a:rPr>
              <a:t> A. </a:t>
            </a:r>
            <a:r>
              <a:rPr lang="en-US" dirty="0" err="1" smtClean="0">
                <a:hlinkClick r:id="rId9" tooltip="Lotfi A. Zadeh"/>
              </a:rPr>
              <a:t>Zadeh</a:t>
            </a:r>
            <a:r>
              <a:rPr lang="en-US" dirty="0" smtClean="0"/>
              <a:t> argues that fuzzy logic is different in character from probability, and is not a replacement for it. He </a:t>
            </a:r>
            <a:r>
              <a:rPr lang="en-US" dirty="0" err="1" smtClean="0"/>
              <a:t>fuzzified</a:t>
            </a:r>
            <a:r>
              <a:rPr lang="en-US" dirty="0" smtClean="0"/>
              <a:t> probability to fuzzy probability and also generalized it to </a:t>
            </a:r>
            <a:r>
              <a:rPr lang="en-US" dirty="0" smtClean="0">
                <a:hlinkClick r:id="rId10" tooltip="Possibility theory"/>
              </a:rPr>
              <a:t>possibility theory</a:t>
            </a:r>
            <a:r>
              <a:rPr lang="en-US" dirty="0" smtClean="0"/>
              <a:t>. (cf.)</a:t>
            </a:r>
          </a:p>
          <a:p>
            <a:pPr marL="0" indent="0">
              <a:buNone/>
            </a:pPr>
            <a:r>
              <a:rPr lang="en-US" dirty="0" smtClean="0"/>
              <a:t>More generally, fuzzy logic is one of many different extensions to classical logic intended to deal with issues of uncertainty outside of the scope of classical logic, the inapplicability of probability theory in many domains, and the paradoxes of </a:t>
            </a:r>
            <a:r>
              <a:rPr lang="en-US" dirty="0" err="1" smtClean="0">
                <a:hlinkClick r:id="rId11" tooltip="Dempster-Shafer theory"/>
              </a:rPr>
              <a:t>Dempster</a:t>
            </a:r>
            <a:r>
              <a:rPr lang="en-US" dirty="0" smtClean="0">
                <a:hlinkClick r:id="rId11" tooltip="Dempster-Shafer theory"/>
              </a:rPr>
              <a:t>-Shafer theory</a:t>
            </a:r>
            <a:r>
              <a:rPr lang="en-US" dirty="0" smtClean="0"/>
              <a:t>. See also </a:t>
            </a:r>
            <a:r>
              <a:rPr lang="en-US" dirty="0" smtClean="0">
                <a:hlinkClick r:id="rId12" tooltip="Probabilistic logic"/>
              </a:rPr>
              <a:t>probabilistic logics</a:t>
            </a:r>
            <a:r>
              <a:rPr lang="en-US" dirty="0" smtClean="0"/>
              <a:t>.</a:t>
            </a:r>
          </a:p>
        </p:txBody>
      </p:sp>
    </p:spTree>
    <p:extLst>
      <p:ext uri="{BB962C8B-B14F-4D97-AF65-F5344CB8AC3E}">
        <p14:creationId xmlns:p14="http://schemas.microsoft.com/office/powerpoint/2010/main" val="710776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Relation to </a:t>
            </a:r>
            <a:r>
              <a:rPr lang="en-US" b="1" dirty="0" err="1" smtClean="0"/>
              <a:t>ecorithms</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hlinkClick r:id="rId2" tooltip="Leslie Valiant"/>
              </a:rPr>
              <a:t>Leslie Valiant</a:t>
            </a:r>
            <a:r>
              <a:rPr lang="en-US" dirty="0" smtClean="0"/>
              <a:t>, winner of the </a:t>
            </a:r>
            <a:r>
              <a:rPr lang="en-US" dirty="0" smtClean="0">
                <a:hlinkClick r:id="rId3" tooltip="Turing Award"/>
              </a:rPr>
              <a:t>Turing Award</a:t>
            </a:r>
            <a:r>
              <a:rPr lang="en-US" dirty="0" smtClean="0"/>
              <a:t>, uses the term "</a:t>
            </a:r>
            <a:r>
              <a:rPr lang="en-US" dirty="0" err="1" smtClean="0"/>
              <a:t>ecorithms</a:t>
            </a:r>
            <a:r>
              <a:rPr lang="en-US" dirty="0" smtClean="0"/>
              <a:t>" to describe how many less exact systems and techniques like fuzzy logic (and "less robust" logic) can be applied to </a:t>
            </a:r>
            <a:r>
              <a:rPr lang="en-US" dirty="0" smtClean="0">
                <a:hlinkClick r:id="rId4" tooltip="Learning algorithms"/>
              </a:rPr>
              <a:t>learning algorithms</a:t>
            </a:r>
            <a:r>
              <a:rPr lang="en-US" dirty="0" smtClean="0"/>
              <a:t>. Valiant essentially redefines machine learning as evolutionary. </a:t>
            </a:r>
            <a:r>
              <a:rPr lang="en-US" dirty="0" err="1" smtClean="0"/>
              <a:t>Ecorithms</a:t>
            </a:r>
            <a:r>
              <a:rPr lang="en-US" dirty="0" smtClean="0"/>
              <a:t> and fuzzy logic also have the common property of dealing with possibilities more than probabilities, although feedback and feed forward, basically stochastic "weights," are a feature of both when dealing with, for example, dynamical systems.</a:t>
            </a:r>
          </a:p>
          <a:p>
            <a:pPr marL="0" indent="0">
              <a:buNone/>
            </a:pPr>
            <a:r>
              <a:rPr lang="en-US" dirty="0" smtClean="0"/>
              <a:t>In general use, </a:t>
            </a:r>
            <a:r>
              <a:rPr lang="en-US" dirty="0" err="1" smtClean="0"/>
              <a:t>ecorithms</a:t>
            </a:r>
            <a:r>
              <a:rPr lang="en-US" dirty="0" smtClean="0"/>
              <a:t> are algorithms that learn from their more complex environments (Hence Eco) to generalize, approximate and simplify solution logic. Like fuzzy logic, they are methods used to overcome continuous variables or systems too complex to completely enumerate or understand discretely or exactly. See in particular p. 58 of the reference comparing induction/invariance, robust, mathematical and other logical limits in computing, where techniques including fuzzy logic and natural data selection (à la "computational Darwinism") can be used to short-cut computational complexity and limits in a "practical" way (such as the brake temperature example in this article).</a:t>
            </a:r>
          </a:p>
        </p:txBody>
      </p:sp>
    </p:spTree>
    <p:extLst>
      <p:ext uri="{BB962C8B-B14F-4D97-AF65-F5344CB8AC3E}">
        <p14:creationId xmlns:p14="http://schemas.microsoft.com/office/powerpoint/2010/main" val="1108427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Compensatory Fuzzy Logic</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The CFL (Compensatory Fuzzy Logic) is a branch of Fuzzy Logic. This is a new multivalent system that breaks with traditional axioms of such systems to achieve better semantic </a:t>
            </a:r>
            <a:r>
              <a:rPr lang="en-US" dirty="0" err="1" smtClean="0"/>
              <a:t>behaviour</a:t>
            </a:r>
            <a:r>
              <a:rPr lang="en-US" dirty="0" smtClean="0"/>
              <a:t> to classical </a:t>
            </a:r>
            <a:r>
              <a:rPr lang="en-US" smtClean="0"/>
              <a:t>systems.</a:t>
            </a:r>
            <a:endParaRPr lang="en-US" dirty="0" smtClean="0"/>
          </a:p>
          <a:p>
            <a:pPr marL="0" indent="0">
              <a:buNone/>
            </a:pPr>
            <a:r>
              <a:rPr lang="en-US" dirty="0" smtClean="0"/>
              <a:t>In processes involving decision making, trade with the experts leads to obtaining complex and subtle formulations and requires compound predicates. The truth values obtained on these compound predicates must possess sensitivity to changes in the truth values of basic predicates.</a:t>
            </a:r>
          </a:p>
          <a:p>
            <a:pPr marL="0" indent="0">
              <a:buNone/>
            </a:pPr>
            <a:r>
              <a:rPr lang="en-US" dirty="0" smtClean="0"/>
              <a:t>This need is met by the use of the CFL, waiving compliance of the classical properties of conjunction and disjunction and rather opposing to them the idea that the increase or decrease of the truth value of the conjunction or disjunction caused by change the truth value of one of its components can be compensated with a corresponding decrease or increase in the other. This increase or decrease in truth may be offset by the increase or decrease in another component. This notion makes the CFL logical and useful. There are cases in which compensation is not possible. This occurs when certain thresholds are violated and there is a veto preventing compensation.</a:t>
            </a:r>
          </a:p>
          <a:p>
            <a:pPr marL="0" indent="0">
              <a:buNone/>
            </a:pPr>
            <a:r>
              <a:rPr lang="en-US" dirty="0" smtClean="0"/>
              <a:t>Compensatory Fuzzy Logic consists of four continuous operators: conjunction (c); disjunction (d); fuzzy strict order; (or) and negation (n). The conjunction is the geometric mean and its dual as conjunctive and disjunctive operators.</a:t>
            </a:r>
          </a:p>
        </p:txBody>
      </p:sp>
    </p:spTree>
    <p:extLst>
      <p:ext uri="{BB962C8B-B14F-4D97-AF65-F5344CB8AC3E}">
        <p14:creationId xmlns:p14="http://schemas.microsoft.com/office/powerpoint/2010/main" val="2676005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pPr marL="0" indent="0">
              <a:buNone/>
            </a:pPr>
            <a:r>
              <a:rPr lang="en-US" b="1" dirty="0" smtClean="0"/>
              <a:t>Fuzzy logic</a:t>
            </a:r>
            <a:r>
              <a:rPr lang="en-US" dirty="0" smtClean="0"/>
              <a:t> is a form of </a:t>
            </a:r>
            <a:r>
              <a:rPr lang="en-US" dirty="0" smtClean="0">
                <a:hlinkClick r:id="rId2" tooltip="Many-valued logic"/>
              </a:rPr>
              <a:t>many-valued logic</a:t>
            </a:r>
            <a:r>
              <a:rPr lang="en-US" dirty="0" smtClean="0"/>
              <a:t> that deals with approximate, rather than fixed and exact </a:t>
            </a:r>
            <a:r>
              <a:rPr lang="en-US" dirty="0" smtClean="0">
                <a:hlinkClick r:id="rId3" tooltip="Reasoning"/>
              </a:rPr>
              <a:t>reasoning</a:t>
            </a:r>
            <a:r>
              <a:rPr lang="en-US" dirty="0" smtClean="0"/>
              <a:t>. Compared to traditional </a:t>
            </a:r>
            <a:r>
              <a:rPr lang="en-US" dirty="0" smtClean="0">
                <a:hlinkClick r:id="rId4" tooltip="wiktionary:binary"/>
              </a:rPr>
              <a:t>binary</a:t>
            </a:r>
            <a:r>
              <a:rPr lang="en-US" dirty="0" smtClean="0"/>
              <a:t> logic (where variables may take on </a:t>
            </a:r>
            <a:r>
              <a:rPr lang="en-US" dirty="0" smtClean="0">
                <a:hlinkClick r:id="rId5" tooltip="Two-valued logic"/>
              </a:rPr>
              <a:t>true or false values</a:t>
            </a:r>
            <a:r>
              <a:rPr lang="en-US" dirty="0" smtClean="0"/>
              <a:t>), fuzzy logic variables may have a </a:t>
            </a:r>
            <a:r>
              <a:rPr lang="en-US" dirty="0" smtClean="0">
                <a:hlinkClick r:id="rId6" tooltip="Truth value"/>
              </a:rPr>
              <a:t>truth value</a:t>
            </a:r>
            <a:r>
              <a:rPr lang="en-US" dirty="0" smtClean="0"/>
              <a:t> that ranges in degree between 0 and 1. Fuzzy logic has been extended to handle the concept of partial truth, where the truth value may range between completely true and completely false. Furthermore, when </a:t>
            </a:r>
            <a:r>
              <a:rPr lang="en-US" dirty="0" smtClean="0">
                <a:hlinkClick r:id="rId7" tooltip="Linguistic"/>
              </a:rPr>
              <a:t>linguistic</a:t>
            </a:r>
            <a:r>
              <a:rPr lang="en-US" dirty="0" smtClean="0"/>
              <a:t> variables are used, these degrees may be managed by specific functions.</a:t>
            </a:r>
          </a:p>
          <a:p>
            <a:pPr marL="0" indent="0">
              <a:buNone/>
            </a:pPr>
            <a:r>
              <a:rPr lang="en-US" dirty="0" smtClean="0"/>
              <a:t>The term "fuzzy logic" was introduced with the 1965 proposal of </a:t>
            </a:r>
            <a:r>
              <a:rPr lang="en-US" dirty="0" smtClean="0">
                <a:hlinkClick r:id="rId8" tooltip="Fuzzy set theory"/>
              </a:rPr>
              <a:t>fuzzy set theory</a:t>
            </a:r>
            <a:r>
              <a:rPr lang="en-US" dirty="0" smtClean="0"/>
              <a:t> by </a:t>
            </a:r>
            <a:r>
              <a:rPr lang="en-US" dirty="0" err="1" smtClean="0">
                <a:hlinkClick r:id="rId9" tooltip="Lotfi A. Zadeh"/>
              </a:rPr>
              <a:t>Lotfi</a:t>
            </a:r>
            <a:r>
              <a:rPr lang="en-US" dirty="0" smtClean="0">
                <a:hlinkClick r:id="rId9" tooltip="Lotfi A. Zadeh"/>
              </a:rPr>
              <a:t> A. </a:t>
            </a:r>
            <a:r>
              <a:rPr lang="en-US" dirty="0" err="1" smtClean="0">
                <a:hlinkClick r:id="rId9" tooltip="Lotfi A. Zadeh"/>
              </a:rPr>
              <a:t>Zadeh</a:t>
            </a:r>
            <a:r>
              <a:rPr lang="en-US" dirty="0" smtClean="0"/>
              <a:t>. Fuzzy logic has been applied to many fields, from </a:t>
            </a:r>
            <a:r>
              <a:rPr lang="en-US" dirty="0" smtClean="0">
                <a:hlinkClick r:id="rId10" tooltip="Control theory"/>
              </a:rPr>
              <a:t>control theory</a:t>
            </a:r>
            <a:r>
              <a:rPr lang="en-US" dirty="0" smtClean="0"/>
              <a:t> to </a:t>
            </a:r>
            <a:r>
              <a:rPr lang="en-US" dirty="0" smtClean="0">
                <a:hlinkClick r:id="rId11" tooltip="Artificial intelligence"/>
              </a:rPr>
              <a:t>artificial intelligence</a:t>
            </a:r>
            <a:r>
              <a:rPr lang="en-US" dirty="0" smtClean="0"/>
              <a:t>. Fuzzy logic had, however, been studied since the 1920s, as </a:t>
            </a:r>
            <a:r>
              <a:rPr lang="en-US" dirty="0" smtClean="0">
                <a:hlinkClick r:id="rId12" tooltip="Łukasiewicz logic"/>
              </a:rPr>
              <a:t>infinite-valued logic</a:t>
            </a:r>
            <a:r>
              <a:rPr lang="en-US" dirty="0" smtClean="0"/>
              <a:t>—notably by </a:t>
            </a:r>
            <a:r>
              <a:rPr lang="en-US" dirty="0" err="1" smtClean="0">
                <a:hlinkClick r:id="rId13" tooltip="Jan Łukasiewicz"/>
              </a:rPr>
              <a:t>Łukasiewicz</a:t>
            </a:r>
            <a:r>
              <a:rPr lang="en-US" dirty="0" smtClean="0"/>
              <a:t> and </a:t>
            </a:r>
            <a:r>
              <a:rPr lang="en-US" dirty="0" err="1" smtClean="0">
                <a:hlinkClick r:id="rId14" tooltip="Alfred Tarski"/>
              </a:rPr>
              <a:t>Tarski</a:t>
            </a:r>
            <a:r>
              <a:rPr lang="en-US" dirty="0" smtClean="0"/>
              <a:t>.</a:t>
            </a:r>
          </a:p>
        </p:txBody>
      </p:sp>
    </p:spTree>
    <p:extLst>
      <p:ext uri="{BB962C8B-B14F-4D97-AF65-F5344CB8AC3E}">
        <p14:creationId xmlns:p14="http://schemas.microsoft.com/office/powerpoint/2010/main" val="3778438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Overview</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Classical logic only permits propositions having a value of truth or falsity. The notion of whether 1+1=2 is an absolute, immutable and mathematical truth. However, there exist certain propositions with variable answers, such as asking various people to identify a </a:t>
            </a:r>
            <a:r>
              <a:rPr lang="en-US" dirty="0" err="1" smtClean="0"/>
              <a:t>colour</a:t>
            </a:r>
            <a:r>
              <a:rPr lang="en-US" dirty="0" smtClean="0"/>
              <a:t>. The notion of truth doesn't fall by the wayside, but rather on a means of representing and reasoning over partial knowledge when afforded, by aggregating all possible outcomes into a dimensional spectrum.</a:t>
            </a:r>
          </a:p>
          <a:p>
            <a:pPr marL="0" indent="0">
              <a:buNone/>
            </a:pPr>
            <a:r>
              <a:rPr lang="en-US" dirty="0" smtClean="0"/>
              <a:t>Both degrees of truth and </a:t>
            </a:r>
            <a:r>
              <a:rPr lang="en-US" dirty="0" smtClean="0">
                <a:hlinkClick r:id="rId2" tooltip="Probability"/>
              </a:rPr>
              <a:t>probabilities</a:t>
            </a:r>
            <a:r>
              <a:rPr lang="en-US" dirty="0" smtClean="0"/>
              <a:t> range between 0 and 1 and hence may seem similar at first. For example, let a 100 ml glass contain 30 ml of water. Then we may consider two concepts: empty and full. The meaning of each of them can be represented by a certain </a:t>
            </a:r>
            <a:r>
              <a:rPr lang="en-US" dirty="0" smtClean="0">
                <a:hlinkClick r:id="rId3" tooltip="Fuzzy set"/>
              </a:rPr>
              <a:t>fuzzy set</a:t>
            </a:r>
            <a:r>
              <a:rPr lang="en-US" dirty="0" smtClean="0"/>
              <a:t>. Then one might define the glass as being 0.7 empty and 0.3 full. Note that the concept of emptiness would be </a:t>
            </a:r>
            <a:r>
              <a:rPr lang="en-US" dirty="0" smtClean="0">
                <a:hlinkClick r:id="rId4" tooltip="Subjectivity"/>
              </a:rPr>
              <a:t>subjective</a:t>
            </a:r>
            <a:r>
              <a:rPr lang="en-US" dirty="0" smtClean="0"/>
              <a:t> and thus would depend on the observer or </a:t>
            </a:r>
            <a:r>
              <a:rPr lang="en-US" dirty="0" smtClean="0">
                <a:hlinkClick r:id="rId5" tooltip="Designer"/>
              </a:rPr>
              <a:t>designer</a:t>
            </a:r>
            <a:r>
              <a:rPr lang="en-US" dirty="0" smtClean="0"/>
              <a:t>. Another designer might, equally well, </a:t>
            </a:r>
            <a:r>
              <a:rPr lang="en-US" dirty="0" smtClean="0">
                <a:hlinkClick r:id="rId6" tooltip="Design"/>
              </a:rPr>
              <a:t>design</a:t>
            </a:r>
            <a:r>
              <a:rPr lang="en-US" dirty="0" smtClean="0"/>
              <a:t> a set </a:t>
            </a:r>
            <a:r>
              <a:rPr lang="en-US" dirty="0" smtClean="0">
                <a:hlinkClick r:id="rId7" tooltip="Membership function (mathematics)"/>
              </a:rPr>
              <a:t>membership function</a:t>
            </a:r>
            <a:r>
              <a:rPr lang="en-US" dirty="0" smtClean="0"/>
              <a:t> where the glass would be considered full for all values down to 50 ml. It is essential to realize that fuzzy logic uses truth degrees as a </a:t>
            </a:r>
            <a:r>
              <a:rPr lang="en-US" dirty="0" smtClean="0">
                <a:hlinkClick r:id="rId8" tooltip="Mathematical model"/>
              </a:rPr>
              <a:t>mathematical model</a:t>
            </a:r>
            <a:r>
              <a:rPr lang="en-US" dirty="0" smtClean="0"/>
              <a:t> of the </a:t>
            </a:r>
            <a:r>
              <a:rPr lang="en-US" dirty="0" smtClean="0">
                <a:hlinkClick r:id="rId9" tooltip="Vagueness"/>
              </a:rPr>
              <a:t>vagueness</a:t>
            </a:r>
            <a:r>
              <a:rPr lang="en-US" dirty="0" smtClean="0"/>
              <a:t> phenomenon while probability is a mathematical model of ignorance.</a:t>
            </a:r>
          </a:p>
        </p:txBody>
      </p:sp>
    </p:spTree>
    <p:extLst>
      <p:ext uri="{BB962C8B-B14F-4D97-AF65-F5344CB8AC3E}">
        <p14:creationId xmlns:p14="http://schemas.microsoft.com/office/powerpoint/2010/main" val="3362876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Linguistic variables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While variables in mathematics usually take numerical values, in fuzzy logic applications, the non-numeric are often used to facilitate the expression of rules and facts.</a:t>
            </a:r>
          </a:p>
          <a:p>
            <a:pPr marL="0" indent="0">
              <a:buNone/>
            </a:pPr>
            <a:r>
              <a:rPr lang="en-US" dirty="0" smtClean="0"/>
              <a:t>A linguistic variable such as </a:t>
            </a:r>
            <a:r>
              <a:rPr lang="en-US" i="1" dirty="0" smtClean="0"/>
              <a:t>age</a:t>
            </a:r>
            <a:r>
              <a:rPr lang="en-US" dirty="0" smtClean="0"/>
              <a:t> may have a value such as </a:t>
            </a:r>
            <a:r>
              <a:rPr lang="en-US" i="1" dirty="0" smtClean="0"/>
              <a:t>young</a:t>
            </a:r>
            <a:r>
              <a:rPr lang="en-US" dirty="0" smtClean="0"/>
              <a:t> or its antonym </a:t>
            </a:r>
            <a:r>
              <a:rPr lang="en-US" i="1" dirty="0" smtClean="0"/>
              <a:t>old</a:t>
            </a:r>
            <a:r>
              <a:rPr lang="en-US" dirty="0" smtClean="0"/>
              <a:t>. However, the great utility of linguistic variables is that they can be modified via linguistic hedges applied to primary terms. These </a:t>
            </a:r>
            <a:r>
              <a:rPr lang="en-US" dirty="0" smtClean="0">
                <a:hlinkClick r:id="rId2" tooltip="Hedge (linguistics)"/>
              </a:rPr>
              <a:t>linguistic hedges</a:t>
            </a:r>
            <a:r>
              <a:rPr lang="en-US" dirty="0" smtClean="0"/>
              <a:t> can be associated with certain functions.</a:t>
            </a:r>
          </a:p>
        </p:txBody>
      </p:sp>
    </p:spTree>
    <p:extLst>
      <p:ext uri="{BB962C8B-B14F-4D97-AF65-F5344CB8AC3E}">
        <p14:creationId xmlns:p14="http://schemas.microsoft.com/office/powerpoint/2010/main" val="3226186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Early applications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The Japanese were the first to utilize fuzzy logic for practical applications. The first notable application was on the high-speed train in Sendai, in which fuzzy logic was able to improve the economy, comfort, and precision of the ride. It has also been used in recognition of hand written symbols in Sony pocket computers; flight aid for helicopters; controlling of subway systems in order to improve driving comfort, precision of halting, and power economy; improved fuel consumption for auto mobiles; single-button control for washing machines, automatic motor control for vacuum cleaners with recognition of surface condition and degree of soiling; and prediction systems for early recognition of earthquakes through the Institute of Seismology Bureau of Metrology, Japan.</a:t>
            </a:r>
            <a:endParaRPr lang="en-US" dirty="0"/>
          </a:p>
        </p:txBody>
      </p:sp>
    </p:spTree>
    <p:extLst>
      <p:ext uri="{BB962C8B-B14F-4D97-AF65-F5344CB8AC3E}">
        <p14:creationId xmlns:p14="http://schemas.microsoft.com/office/powerpoint/2010/main" val="584692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Propositional fuzzy logics</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t>The most important propositional fuzzy logics are:-</a:t>
            </a:r>
          </a:p>
          <a:p>
            <a:pPr marL="0" indent="0">
              <a:buNone/>
            </a:pPr>
            <a:r>
              <a:rPr lang="en-US" dirty="0" err="1" smtClean="0">
                <a:hlinkClick r:id="rId2" tooltip="MTL (logic)"/>
              </a:rPr>
              <a:t>Monoidal</a:t>
            </a:r>
            <a:r>
              <a:rPr lang="en-US" dirty="0" smtClean="0">
                <a:hlinkClick r:id="rId2" tooltip="MTL (logic)"/>
              </a:rPr>
              <a:t> t-norm-based propositional fuzzy logic</a:t>
            </a:r>
            <a:r>
              <a:rPr lang="en-US" dirty="0" smtClean="0"/>
              <a:t> MTL is an </a:t>
            </a:r>
            <a:r>
              <a:rPr lang="en-US" dirty="0" err="1" smtClean="0">
                <a:hlinkClick r:id="rId3" tooltip="Axiomatic system"/>
              </a:rPr>
              <a:t>axiomatization</a:t>
            </a:r>
            <a:r>
              <a:rPr lang="en-US" dirty="0" smtClean="0"/>
              <a:t> of logic where </a:t>
            </a:r>
            <a:r>
              <a:rPr lang="en-US" dirty="0" smtClean="0">
                <a:hlinkClick r:id="rId4" tooltip="Logical conjunction"/>
              </a:rPr>
              <a:t>conjunction</a:t>
            </a:r>
            <a:r>
              <a:rPr lang="en-US" dirty="0" smtClean="0"/>
              <a:t> is defined by a left continuous </a:t>
            </a:r>
            <a:r>
              <a:rPr lang="en-US" dirty="0" smtClean="0">
                <a:hlinkClick r:id="rId5" tooltip="T-norm"/>
              </a:rPr>
              <a:t>t-norm</a:t>
            </a:r>
            <a:r>
              <a:rPr lang="en-US" dirty="0" smtClean="0"/>
              <a:t> and implication is defined as the residuum of the t-norm. Its </a:t>
            </a:r>
            <a:r>
              <a:rPr lang="en-US" dirty="0" smtClean="0">
                <a:hlinkClick r:id="rId6" tooltip="Structure (mathematical logic)"/>
              </a:rPr>
              <a:t>models</a:t>
            </a:r>
            <a:r>
              <a:rPr lang="en-US" dirty="0" smtClean="0"/>
              <a:t> correspond to MTL-algebras that are pre-linear commutative bounded integral </a:t>
            </a:r>
            <a:r>
              <a:rPr lang="en-US" dirty="0" err="1" smtClean="0">
                <a:hlinkClick r:id="rId7" tooltip="Residuated lattice"/>
              </a:rPr>
              <a:t>residuated</a:t>
            </a:r>
            <a:r>
              <a:rPr lang="en-US" dirty="0" smtClean="0">
                <a:hlinkClick r:id="rId7" tooltip="Residuated lattice"/>
              </a:rPr>
              <a:t> lattices</a:t>
            </a:r>
            <a:r>
              <a:rPr lang="en-US" dirty="0" smtClean="0"/>
              <a:t>.</a:t>
            </a:r>
          </a:p>
          <a:p>
            <a:pPr marL="0" indent="0">
              <a:buNone/>
            </a:pPr>
            <a:r>
              <a:rPr lang="en-US" dirty="0" smtClean="0">
                <a:hlinkClick r:id="rId8" tooltip="BL (logic)"/>
              </a:rPr>
              <a:t>Basic propositional fuzzy logic</a:t>
            </a:r>
            <a:r>
              <a:rPr lang="en-US" dirty="0" smtClean="0"/>
              <a:t> BL is an extension of MTL logic where conjunction is defined by a continuous t-norm, and implication is also defined as the residuum of the t-norm. Its models correspond to BL-algebras.</a:t>
            </a:r>
          </a:p>
          <a:p>
            <a:pPr marL="0" indent="0">
              <a:buNone/>
            </a:pPr>
            <a:r>
              <a:rPr lang="en-US" dirty="0" err="1" smtClean="0">
                <a:hlinkClick r:id="rId9" tooltip="Lukasiewicz fuzzy logic"/>
              </a:rPr>
              <a:t>Łukasiewicz</a:t>
            </a:r>
            <a:r>
              <a:rPr lang="en-US" dirty="0" smtClean="0">
                <a:hlinkClick r:id="rId9" tooltip="Lukasiewicz fuzzy logic"/>
              </a:rPr>
              <a:t> fuzzy logic</a:t>
            </a:r>
            <a:r>
              <a:rPr lang="en-US" dirty="0" smtClean="0"/>
              <a:t> is the extension of basic fuzzy logic BL where standard conjunction is the </a:t>
            </a:r>
            <a:r>
              <a:rPr lang="en-US" dirty="0" err="1" smtClean="0"/>
              <a:t>Łukasiewicz</a:t>
            </a:r>
            <a:r>
              <a:rPr lang="en-US" dirty="0" smtClean="0"/>
              <a:t> t-norm. It has the axioms of basic fuzzy logic plus an axiom of double negation, and its models correspond to MV-algebras.</a:t>
            </a:r>
          </a:p>
          <a:p>
            <a:pPr marL="0" indent="0">
              <a:buNone/>
            </a:pPr>
            <a:r>
              <a:rPr lang="en-US" dirty="0" smtClean="0"/>
              <a:t>Gödel fuzzy logic is the extension of basic fuzzy logic BL where conjunction is </a:t>
            </a:r>
            <a:r>
              <a:rPr lang="en-US" dirty="0" smtClean="0">
                <a:hlinkClick r:id="rId10" tooltip="Gödel"/>
              </a:rPr>
              <a:t>Gödel</a:t>
            </a:r>
            <a:r>
              <a:rPr lang="en-US" dirty="0" smtClean="0"/>
              <a:t> t-norm. It has the axioms of BL plus an axiom of </a:t>
            </a:r>
            <a:r>
              <a:rPr lang="en-US" dirty="0" err="1" smtClean="0"/>
              <a:t>idempotence</a:t>
            </a:r>
            <a:r>
              <a:rPr lang="en-US" dirty="0" smtClean="0"/>
              <a:t> of conjunction, and its models are called G-algebras.</a:t>
            </a:r>
          </a:p>
          <a:p>
            <a:pPr marL="0" indent="0">
              <a:buNone/>
            </a:pPr>
            <a:r>
              <a:rPr lang="en-US" dirty="0" smtClean="0"/>
              <a:t>Product fuzzy logic is the extension of basic fuzzy logic BL where conjunction is product t-norm. It has the axioms of BL plus another axiom for </a:t>
            </a:r>
            <a:r>
              <a:rPr lang="en-US" dirty="0" err="1" smtClean="0"/>
              <a:t>cancellativity</a:t>
            </a:r>
            <a:r>
              <a:rPr lang="en-US" dirty="0" smtClean="0"/>
              <a:t> of conjunction, and its models are called product algebras.</a:t>
            </a:r>
          </a:p>
          <a:p>
            <a:pPr marL="0" indent="0">
              <a:buNone/>
            </a:pPr>
            <a:r>
              <a:rPr lang="en-US" dirty="0" smtClean="0"/>
              <a:t>Fuzzy logic with evaluated syntax (sometimes also called </a:t>
            </a:r>
            <a:r>
              <a:rPr lang="en-US" dirty="0" err="1" smtClean="0"/>
              <a:t>Pavelka's</a:t>
            </a:r>
            <a:r>
              <a:rPr lang="en-US" dirty="0" smtClean="0"/>
              <a:t> logic), denoted by EVŁ, is a further generalization of mathematical fuzzy logic. While the above kinds of fuzzy logic have traditional syntax and many-valued semantics, in EVŁ is evaluated also syntax. This means that each formula has an evaluation. </a:t>
            </a:r>
            <a:r>
              <a:rPr lang="en-US" dirty="0" err="1" smtClean="0"/>
              <a:t>Axiomatization</a:t>
            </a:r>
            <a:r>
              <a:rPr lang="en-US" dirty="0" smtClean="0"/>
              <a:t> of EVŁ stems from </a:t>
            </a:r>
            <a:r>
              <a:rPr lang="en-US" dirty="0" err="1" smtClean="0"/>
              <a:t>Łukasziewicz</a:t>
            </a:r>
            <a:r>
              <a:rPr lang="en-US" dirty="0" smtClean="0"/>
              <a:t> fuzzy logic. A generalization of classical Gödel completeness theorem is provable in EVŁ.</a:t>
            </a:r>
          </a:p>
        </p:txBody>
      </p:sp>
    </p:spTree>
    <p:extLst>
      <p:ext uri="{BB962C8B-B14F-4D97-AF65-F5344CB8AC3E}">
        <p14:creationId xmlns:p14="http://schemas.microsoft.com/office/powerpoint/2010/main" val="387060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Predicate fuzzy logics</a:t>
            </a:r>
            <a:endParaRPr lang="en-US" dirty="0"/>
          </a:p>
        </p:txBody>
      </p:sp>
      <p:sp>
        <p:nvSpPr>
          <p:cNvPr id="3" name="Content Placeholder 2"/>
          <p:cNvSpPr>
            <a:spLocks noGrp="1"/>
          </p:cNvSpPr>
          <p:nvPr>
            <p:ph idx="1"/>
          </p:nvPr>
        </p:nvSpPr>
        <p:spPr/>
        <p:txBody>
          <a:bodyPr/>
          <a:lstStyle/>
          <a:p>
            <a:pPr marL="0" indent="0">
              <a:buNone/>
            </a:pPr>
            <a:r>
              <a:rPr lang="en-US" dirty="0" smtClean="0"/>
              <a:t>These extend the above-mentioned fuzzy logics by adding </a:t>
            </a:r>
            <a:r>
              <a:rPr lang="en-US" dirty="0" smtClean="0">
                <a:hlinkClick r:id="rId2" tooltip="Universal quantifier"/>
              </a:rPr>
              <a:t>universal</a:t>
            </a:r>
            <a:r>
              <a:rPr lang="en-US" dirty="0" smtClean="0"/>
              <a:t> and </a:t>
            </a:r>
            <a:r>
              <a:rPr lang="en-US" dirty="0" smtClean="0">
                <a:hlinkClick r:id="rId3" tooltip="Existential quantifier"/>
              </a:rPr>
              <a:t>existential quantifiers</a:t>
            </a:r>
            <a:r>
              <a:rPr lang="en-US" dirty="0" smtClean="0"/>
              <a:t> in a manner similar to the way that </a:t>
            </a:r>
            <a:r>
              <a:rPr lang="en-US" dirty="0" smtClean="0">
                <a:hlinkClick r:id="rId4" tooltip="Predicate logic"/>
              </a:rPr>
              <a:t>predicate logic</a:t>
            </a:r>
            <a:r>
              <a:rPr lang="en-US" dirty="0" smtClean="0"/>
              <a:t> is created from </a:t>
            </a:r>
            <a:r>
              <a:rPr lang="en-US" dirty="0" smtClean="0">
                <a:hlinkClick r:id="rId5" tooltip="Propositional logic"/>
              </a:rPr>
              <a:t>propositional logic</a:t>
            </a:r>
            <a:r>
              <a:rPr lang="en-US" dirty="0" smtClean="0"/>
              <a:t>. The semantics of the universal (resp. existential) quantifier in </a:t>
            </a:r>
            <a:r>
              <a:rPr lang="en-US" dirty="0" smtClean="0">
                <a:hlinkClick r:id="rId6" tooltip="T-norm fuzzy logics"/>
              </a:rPr>
              <a:t>t-norm fuzzy logics</a:t>
            </a:r>
            <a:r>
              <a:rPr lang="en-US" dirty="0" smtClean="0"/>
              <a:t> is the </a:t>
            </a:r>
            <a:r>
              <a:rPr lang="en-US" dirty="0" err="1" smtClean="0">
                <a:hlinkClick r:id="rId7" tooltip="Infimum"/>
              </a:rPr>
              <a:t>infimum</a:t>
            </a:r>
            <a:r>
              <a:rPr lang="en-US" dirty="0" smtClean="0"/>
              <a:t> (resp. </a:t>
            </a:r>
            <a:r>
              <a:rPr lang="en-US" dirty="0" err="1" smtClean="0">
                <a:hlinkClick r:id="rId8" tooltip="Supremum"/>
              </a:rPr>
              <a:t>supremum</a:t>
            </a:r>
            <a:r>
              <a:rPr lang="en-US" dirty="0" smtClean="0"/>
              <a:t>) of the truth degrees of the instances of the quantified </a:t>
            </a:r>
            <a:r>
              <a:rPr lang="en-US" dirty="0" err="1" smtClean="0"/>
              <a:t>subformula</a:t>
            </a:r>
            <a:r>
              <a:rPr lang="en-US" dirty="0" smtClean="0"/>
              <a:t>.</a:t>
            </a:r>
            <a:endParaRPr lang="en-US" dirty="0"/>
          </a:p>
        </p:txBody>
      </p:sp>
    </p:spTree>
    <p:extLst>
      <p:ext uri="{BB962C8B-B14F-4D97-AF65-F5344CB8AC3E}">
        <p14:creationId xmlns:p14="http://schemas.microsoft.com/office/powerpoint/2010/main" val="533306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Decidability issues for fuzzy logic</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The notions of a "decidable subset" and "</a:t>
            </a:r>
            <a:r>
              <a:rPr lang="en-US" dirty="0" smtClean="0">
                <a:hlinkClick r:id="rId2" tooltip="Recursively enumerable"/>
              </a:rPr>
              <a:t>recursively enumerable</a:t>
            </a:r>
            <a:r>
              <a:rPr lang="en-US" dirty="0" smtClean="0"/>
              <a:t> subset" are basic ones for </a:t>
            </a:r>
            <a:r>
              <a:rPr lang="en-US" dirty="0" smtClean="0">
                <a:hlinkClick r:id="rId3" tooltip="Classical mathematics"/>
              </a:rPr>
              <a:t>classical mathematics</a:t>
            </a:r>
            <a:r>
              <a:rPr lang="en-US" dirty="0" smtClean="0"/>
              <a:t> and </a:t>
            </a:r>
            <a:r>
              <a:rPr lang="en-US" dirty="0" smtClean="0">
                <a:hlinkClick r:id="rId4" tooltip="Classical logic"/>
              </a:rPr>
              <a:t>classical logic</a:t>
            </a:r>
            <a:r>
              <a:rPr lang="en-US" dirty="0" smtClean="0"/>
              <a:t>. Thus the question of a suitable extension of these concepts to </a:t>
            </a:r>
            <a:r>
              <a:rPr lang="en-US" dirty="0" smtClean="0">
                <a:hlinkClick r:id="rId5" tooltip="Fuzzy set theory"/>
              </a:rPr>
              <a:t>fuzzy set theory</a:t>
            </a:r>
            <a:r>
              <a:rPr lang="en-US" dirty="0" smtClean="0"/>
              <a:t> arises. A first proposal in such a direction was made by E.S. Santos by the notions of </a:t>
            </a:r>
            <a:r>
              <a:rPr lang="en-US" i="1" dirty="0" smtClean="0"/>
              <a:t>fuzzy </a:t>
            </a:r>
            <a:r>
              <a:rPr lang="en-US" i="1" dirty="0" smtClean="0">
                <a:hlinkClick r:id="rId6" tooltip="Turing machine"/>
              </a:rPr>
              <a:t>Turing machine</a:t>
            </a:r>
            <a:r>
              <a:rPr lang="en-US" dirty="0" smtClean="0"/>
              <a:t>, </a:t>
            </a:r>
            <a:r>
              <a:rPr lang="en-US" i="1" dirty="0" smtClean="0"/>
              <a:t>Markov normal fuzzy algorithm</a:t>
            </a:r>
            <a:r>
              <a:rPr lang="en-US" dirty="0" smtClean="0"/>
              <a:t> and </a:t>
            </a:r>
            <a:r>
              <a:rPr lang="en-US" i="1" dirty="0" smtClean="0"/>
              <a:t>fuzzy program</a:t>
            </a:r>
            <a:r>
              <a:rPr lang="en-US" dirty="0" smtClean="0"/>
              <a:t> (see Santos 1970). Successively, L. </a:t>
            </a:r>
            <a:r>
              <a:rPr lang="en-US" dirty="0" err="1" smtClean="0"/>
              <a:t>Biacino</a:t>
            </a:r>
            <a:r>
              <a:rPr lang="en-US" dirty="0" smtClean="0"/>
              <a:t> and G. </a:t>
            </a:r>
            <a:r>
              <a:rPr lang="en-US" dirty="0" err="1" smtClean="0"/>
              <a:t>Gerla</a:t>
            </a:r>
            <a:r>
              <a:rPr lang="en-US" dirty="0" smtClean="0"/>
              <a:t> argued that the proposed definitions are rather questionable and therefore they proposed the following ones. Denote by </a:t>
            </a:r>
            <a:r>
              <a:rPr lang="en-US" i="1" dirty="0" smtClean="0"/>
              <a:t>Ü</a:t>
            </a:r>
            <a:r>
              <a:rPr lang="en-US" dirty="0" smtClean="0"/>
              <a:t> the set of rational numbers in [0,1]. Then a fuzzy subset </a:t>
            </a:r>
            <a:r>
              <a:rPr lang="en-US" i="1" dirty="0" smtClean="0"/>
              <a:t>s</a:t>
            </a:r>
            <a:r>
              <a:rPr lang="en-US" dirty="0" smtClean="0"/>
              <a:t> : </a:t>
            </a:r>
            <a:r>
              <a:rPr lang="en-US" i="1" dirty="0" smtClean="0"/>
              <a:t>S</a:t>
            </a:r>
            <a:r>
              <a:rPr lang="en-US" dirty="0" smtClean="0"/>
              <a:t> [0,1] of a set </a:t>
            </a:r>
            <a:r>
              <a:rPr lang="en-US" i="1" dirty="0" smtClean="0"/>
              <a:t>S</a:t>
            </a:r>
            <a:r>
              <a:rPr lang="en-US" dirty="0" smtClean="0"/>
              <a:t> is </a:t>
            </a:r>
            <a:r>
              <a:rPr lang="en-US" i="1" dirty="0" smtClean="0"/>
              <a:t>recursively enumerable</a:t>
            </a:r>
            <a:r>
              <a:rPr lang="en-US" dirty="0" smtClean="0"/>
              <a:t> if a recursive map </a:t>
            </a:r>
            <a:r>
              <a:rPr lang="en-US" i="1" dirty="0" smtClean="0"/>
              <a:t>h</a:t>
            </a:r>
            <a:r>
              <a:rPr lang="en-US" dirty="0" smtClean="0"/>
              <a:t> : </a:t>
            </a:r>
            <a:r>
              <a:rPr lang="en-US" i="1" dirty="0" smtClean="0"/>
              <a:t>S</a:t>
            </a:r>
            <a:r>
              <a:rPr lang="en-US" dirty="0" smtClean="0"/>
              <a:t>×</a:t>
            </a:r>
            <a:r>
              <a:rPr lang="en-US" i="1" dirty="0" smtClean="0"/>
              <a:t>N</a:t>
            </a:r>
            <a:r>
              <a:rPr lang="en-US" dirty="0" smtClean="0"/>
              <a:t> </a:t>
            </a:r>
            <a:r>
              <a:rPr lang="en-US" i="1" dirty="0" smtClean="0"/>
              <a:t>Ü</a:t>
            </a:r>
            <a:r>
              <a:rPr lang="en-US" dirty="0" smtClean="0"/>
              <a:t> exists such that, for every </a:t>
            </a:r>
            <a:r>
              <a:rPr lang="en-US" i="1" dirty="0" smtClean="0"/>
              <a:t>x</a:t>
            </a:r>
            <a:r>
              <a:rPr lang="en-US" dirty="0" smtClean="0"/>
              <a:t> in </a:t>
            </a:r>
            <a:r>
              <a:rPr lang="en-US" i="1" dirty="0" smtClean="0"/>
              <a:t>S</a:t>
            </a:r>
            <a:r>
              <a:rPr lang="en-US" dirty="0" smtClean="0"/>
              <a:t>, the function </a:t>
            </a:r>
            <a:r>
              <a:rPr lang="en-US" i="1" dirty="0" smtClean="0"/>
              <a:t>h</a:t>
            </a:r>
            <a:r>
              <a:rPr lang="en-US" dirty="0" smtClean="0"/>
              <a:t>(</a:t>
            </a:r>
            <a:r>
              <a:rPr lang="en-US" i="1" dirty="0" err="1" smtClean="0"/>
              <a:t>x</a:t>
            </a:r>
            <a:r>
              <a:rPr lang="en-US" dirty="0" err="1" smtClean="0"/>
              <a:t>,</a:t>
            </a:r>
            <a:r>
              <a:rPr lang="en-US" i="1" dirty="0" err="1" smtClean="0"/>
              <a:t>n</a:t>
            </a:r>
            <a:r>
              <a:rPr lang="en-US" dirty="0" smtClean="0"/>
              <a:t>) is increasing with respect to </a:t>
            </a:r>
            <a:r>
              <a:rPr lang="en-US" i="1" dirty="0" smtClean="0"/>
              <a:t>n</a:t>
            </a:r>
            <a:r>
              <a:rPr lang="en-US" dirty="0" smtClean="0"/>
              <a:t> and </a:t>
            </a:r>
            <a:r>
              <a:rPr lang="en-US" i="1" dirty="0" smtClean="0"/>
              <a:t>s</a:t>
            </a:r>
            <a:r>
              <a:rPr lang="en-US" dirty="0" smtClean="0"/>
              <a:t>(</a:t>
            </a:r>
            <a:r>
              <a:rPr lang="en-US" i="1" dirty="0" smtClean="0"/>
              <a:t>x</a:t>
            </a:r>
            <a:r>
              <a:rPr lang="en-US" dirty="0" smtClean="0"/>
              <a:t>) = </a:t>
            </a:r>
            <a:r>
              <a:rPr lang="en-US" dirty="0" err="1" smtClean="0"/>
              <a:t>lim</a:t>
            </a:r>
            <a:r>
              <a:rPr lang="en-US" dirty="0" smtClean="0"/>
              <a:t> </a:t>
            </a:r>
            <a:r>
              <a:rPr lang="en-US" i="1" dirty="0" smtClean="0"/>
              <a:t>h</a:t>
            </a:r>
            <a:r>
              <a:rPr lang="en-US" dirty="0" smtClean="0"/>
              <a:t>(</a:t>
            </a:r>
            <a:r>
              <a:rPr lang="en-US" i="1" dirty="0" err="1" smtClean="0"/>
              <a:t>x</a:t>
            </a:r>
            <a:r>
              <a:rPr lang="en-US" dirty="0" err="1" smtClean="0"/>
              <a:t>,</a:t>
            </a:r>
            <a:r>
              <a:rPr lang="en-US" i="1" dirty="0" err="1" smtClean="0"/>
              <a:t>n</a:t>
            </a:r>
            <a:r>
              <a:rPr lang="en-US" dirty="0" smtClean="0"/>
              <a:t>). We say that </a:t>
            </a:r>
            <a:r>
              <a:rPr lang="en-US" i="1" dirty="0" smtClean="0"/>
              <a:t>s</a:t>
            </a:r>
            <a:r>
              <a:rPr lang="en-US" dirty="0" smtClean="0"/>
              <a:t> is </a:t>
            </a:r>
            <a:r>
              <a:rPr lang="en-US" i="1" dirty="0" smtClean="0"/>
              <a:t>decidable</a:t>
            </a:r>
            <a:r>
              <a:rPr lang="en-US" dirty="0" smtClean="0"/>
              <a:t> if both </a:t>
            </a:r>
            <a:r>
              <a:rPr lang="en-US" i="1" dirty="0" smtClean="0"/>
              <a:t>s</a:t>
            </a:r>
            <a:r>
              <a:rPr lang="en-US" dirty="0" smtClean="0"/>
              <a:t> and its complement –</a:t>
            </a:r>
            <a:r>
              <a:rPr lang="en-US" i="1" dirty="0" smtClean="0"/>
              <a:t>s</a:t>
            </a:r>
            <a:r>
              <a:rPr lang="en-US" dirty="0" smtClean="0"/>
              <a:t> are recursively enumerable. An extension of such a theory to the general case of the L-subsets is possible (see </a:t>
            </a:r>
            <a:r>
              <a:rPr lang="en-US" dirty="0" err="1" smtClean="0"/>
              <a:t>Gerla</a:t>
            </a:r>
            <a:r>
              <a:rPr lang="en-US" dirty="0" smtClean="0"/>
              <a:t> 2006). The proposed definitions are well related with fuzzy logic. Indeed, the following theorem holds true (provided that the deduction apparatus of the considered fuzzy logic satisfies some obvious effectiveness property).</a:t>
            </a:r>
            <a:endParaRPr lang="en-US" dirty="0"/>
          </a:p>
        </p:txBody>
      </p:sp>
    </p:spTree>
    <p:extLst>
      <p:ext uri="{BB962C8B-B14F-4D97-AF65-F5344CB8AC3E}">
        <p14:creationId xmlns:p14="http://schemas.microsoft.com/office/powerpoint/2010/main" val="3959444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Fuzzy databases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Once fuzzy relations are defined, it is possible to develop fuzzy </a:t>
            </a:r>
            <a:r>
              <a:rPr lang="en-US" dirty="0" smtClean="0">
                <a:hlinkClick r:id="rId2" tooltip="Relational database"/>
              </a:rPr>
              <a:t>relational databases</a:t>
            </a:r>
            <a:r>
              <a:rPr lang="en-US" dirty="0" smtClean="0"/>
              <a:t>. The first fuzzy relational database, FRDB, appeared in </a:t>
            </a:r>
            <a:r>
              <a:rPr lang="en-US" dirty="0" smtClean="0">
                <a:hlinkClick r:id="rId3" tooltip="Maria Zemankova"/>
              </a:rPr>
              <a:t>Maria </a:t>
            </a:r>
            <a:r>
              <a:rPr lang="en-US" dirty="0" err="1" smtClean="0">
                <a:hlinkClick r:id="rId3" tooltip="Maria Zemankova"/>
              </a:rPr>
              <a:t>Zemankova's</a:t>
            </a:r>
            <a:r>
              <a:rPr lang="en-US" dirty="0" smtClean="0"/>
              <a:t> dissertation. Later, some other models arose like the Buckles-</a:t>
            </a:r>
            <a:r>
              <a:rPr lang="en-US" dirty="0" err="1" smtClean="0"/>
              <a:t>Petry</a:t>
            </a:r>
            <a:r>
              <a:rPr lang="en-US" dirty="0" smtClean="0"/>
              <a:t> model, the </a:t>
            </a:r>
            <a:r>
              <a:rPr lang="en-US" dirty="0" err="1" smtClean="0"/>
              <a:t>Prade-Testemale</a:t>
            </a:r>
            <a:r>
              <a:rPr lang="en-US" dirty="0" smtClean="0"/>
              <a:t> Model, the </a:t>
            </a:r>
            <a:r>
              <a:rPr lang="en-US" dirty="0" err="1" smtClean="0"/>
              <a:t>Umano-Fukami</a:t>
            </a:r>
            <a:r>
              <a:rPr lang="en-US" dirty="0" smtClean="0"/>
              <a:t> model or the GEFRED model by J.M. Medina, M.A. Vila et al. In the context of fuzzy databases, some fuzzy querying languages have been defined, highlighting the </a:t>
            </a:r>
            <a:r>
              <a:rPr lang="en-US" dirty="0" err="1" smtClean="0">
                <a:hlinkClick r:id="rId4" tooltip="SQLf (page does not exist)"/>
              </a:rPr>
              <a:t>SQLf</a:t>
            </a:r>
            <a:r>
              <a:rPr lang="en-US" dirty="0" smtClean="0"/>
              <a:t> by P. </a:t>
            </a:r>
            <a:r>
              <a:rPr lang="en-US" dirty="0" err="1" smtClean="0"/>
              <a:t>Bosc</a:t>
            </a:r>
            <a:r>
              <a:rPr lang="en-US" dirty="0" smtClean="0"/>
              <a:t> et al. and the </a:t>
            </a:r>
            <a:r>
              <a:rPr lang="en-US" dirty="0" smtClean="0">
                <a:hlinkClick r:id="rId5" tooltip="FSQL (page does not exist)"/>
              </a:rPr>
              <a:t>FSQL</a:t>
            </a:r>
            <a:r>
              <a:rPr lang="en-US" dirty="0" smtClean="0"/>
              <a:t> by J. Galindo et al. These languages define some structures in order to include fuzzy aspects in the SQL statements, like fuzzy conditions, fuzzy comparators, fuzzy constants, fuzzy constraints, fuzzy thresholds, linguistic labels and so on.</a:t>
            </a:r>
          </a:p>
          <a:p>
            <a:pPr marL="0" indent="0">
              <a:buNone/>
            </a:pPr>
            <a:r>
              <a:rPr lang="en-US" dirty="0" smtClean="0"/>
              <a:t>Much progress has been made to take fuzzy logic database applications to the web and let the world easily use them, for example: </a:t>
            </a:r>
            <a:r>
              <a:rPr lang="en-US" dirty="0" smtClean="0">
                <a:hlinkClick r:id="rId6"/>
              </a:rPr>
              <a:t>http://sullivansoftwaresystems.com/cgi-bin/fuzzy-logic-match-algorithm.cgi?SearchString=garia</a:t>
            </a:r>
            <a:r>
              <a:rPr lang="en-US" dirty="0" smtClean="0"/>
              <a:t> This enables fuzzy logic matching to be incorporated into a database system or application.</a:t>
            </a:r>
          </a:p>
        </p:txBody>
      </p:sp>
    </p:spTree>
    <p:extLst>
      <p:ext uri="{BB962C8B-B14F-4D97-AF65-F5344CB8AC3E}">
        <p14:creationId xmlns:p14="http://schemas.microsoft.com/office/powerpoint/2010/main" val="3302629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1860</Words>
  <Application>Microsoft Office PowerPoint</Application>
  <PresentationFormat>On-screen Show (4:3)</PresentationFormat>
  <Paragraphs>38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Fuzzy logic</vt:lpstr>
      <vt:lpstr>PowerPoint Presentation</vt:lpstr>
      <vt:lpstr>Overview</vt:lpstr>
      <vt:lpstr>Linguistic variables</vt:lpstr>
      <vt:lpstr>Early applications</vt:lpstr>
      <vt:lpstr>Propositional fuzzy logics</vt:lpstr>
      <vt:lpstr>Predicate fuzzy logics</vt:lpstr>
      <vt:lpstr>Decidability issues for fuzzy logic</vt:lpstr>
      <vt:lpstr>Fuzzy databases</vt:lpstr>
      <vt:lpstr>Comparison to probability</vt:lpstr>
      <vt:lpstr>Relation to ecorithms</vt:lpstr>
      <vt:lpstr>Compensatory Fuzzy Logic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Fuzzy logic</dc:title>
  <dc:creator>LENOVO</dc:creator>
  <cp:lastModifiedBy>LENOVO</cp:lastModifiedBy>
  <cp:revision>5</cp:revision>
  <dcterms:created xsi:type="dcterms:W3CDTF">2015-03-25T01:49:34Z</dcterms:created>
  <dcterms:modified xsi:type="dcterms:W3CDTF">2015-03-25T01:59:39Z</dcterms:modified>
</cp:coreProperties>
</file>