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89E2B7-87F4-48A0-9258-C6E48F1F3E94}"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262739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9E2B7-87F4-48A0-9258-C6E48F1F3E94}"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427879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9E2B7-87F4-48A0-9258-C6E48F1F3E94}"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329528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9E2B7-87F4-48A0-9258-C6E48F1F3E94}"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320086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9E2B7-87F4-48A0-9258-C6E48F1F3E94}"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8179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9E2B7-87F4-48A0-9258-C6E48F1F3E94}"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346951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9E2B7-87F4-48A0-9258-C6E48F1F3E94}"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139437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9E2B7-87F4-48A0-9258-C6E48F1F3E94}"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98785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9E2B7-87F4-48A0-9258-C6E48F1F3E94}"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39269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9E2B7-87F4-48A0-9258-C6E48F1F3E94}"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617042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9E2B7-87F4-48A0-9258-C6E48F1F3E94}"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8847-B623-470E-B550-EFC55EC1ED13}" type="slidenum">
              <a:rPr lang="en-US" smtClean="0"/>
              <a:t>‹#›</a:t>
            </a:fld>
            <a:endParaRPr lang="en-US"/>
          </a:p>
        </p:txBody>
      </p:sp>
    </p:spTree>
    <p:extLst>
      <p:ext uri="{BB962C8B-B14F-4D97-AF65-F5344CB8AC3E}">
        <p14:creationId xmlns:p14="http://schemas.microsoft.com/office/powerpoint/2010/main" val="271082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9E2B7-87F4-48A0-9258-C6E48F1F3E94}" type="datetimeFigureOut">
              <a:rPr lang="en-US" smtClean="0"/>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B8847-B623-470E-B550-EFC55EC1ED13}" type="slidenum">
              <a:rPr lang="en-US" smtClean="0"/>
              <a:t>‹#›</a:t>
            </a:fld>
            <a:endParaRPr lang="en-US"/>
          </a:p>
        </p:txBody>
      </p:sp>
    </p:spTree>
    <p:extLst>
      <p:ext uri="{BB962C8B-B14F-4D97-AF65-F5344CB8AC3E}">
        <p14:creationId xmlns:p14="http://schemas.microsoft.com/office/powerpoint/2010/main" val="21907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Consequent" TargetMode="External"/><Relationship Id="rId13" Type="http://schemas.openxmlformats.org/officeDocument/2006/relationships/hyperlink" Target="http://en.wikipedia.org/wiki/Closed-world_assumption" TargetMode="External"/><Relationship Id="rId3" Type="http://schemas.openxmlformats.org/officeDocument/2006/relationships/hyperlink" Target="http://en.wikipedia.org/wiki/Reasoning" TargetMode="External"/><Relationship Id="rId7" Type="http://schemas.openxmlformats.org/officeDocument/2006/relationships/hyperlink" Target="http://en.wikipedia.org/wiki/Premise" TargetMode="External"/><Relationship Id="rId12" Type="http://schemas.openxmlformats.org/officeDocument/2006/relationships/hyperlink" Target="http://en.wikipedia.org/wiki/Reductionism" TargetMode="External"/><Relationship Id="rId2" Type="http://schemas.openxmlformats.org/officeDocument/2006/relationships/hyperlink" Target="http://en.wikipedia.org/wiki/Top-down_and_bottom-up_design" TargetMode="External"/><Relationship Id="rId16" Type="http://schemas.openxmlformats.org/officeDocument/2006/relationships/hyperlink" Target="http://en.wikipedia.org/wiki/Mathematical_induction" TargetMode="External"/><Relationship Id="rId1" Type="http://schemas.openxmlformats.org/officeDocument/2006/relationships/slideLayout" Target="../slideLayouts/slideLayout2.xml"/><Relationship Id="rId6" Type="http://schemas.openxmlformats.org/officeDocument/2006/relationships/hyperlink" Target="http://en.wikipedia.org/wiki/Abductive_reasoning" TargetMode="External"/><Relationship Id="rId11" Type="http://schemas.openxmlformats.org/officeDocument/2006/relationships/hyperlink" Target="http://en.wikipedia.org/wiki/Logical_necessity" TargetMode="External"/><Relationship Id="rId5" Type="http://schemas.openxmlformats.org/officeDocument/2006/relationships/hyperlink" Target="http://en.wikipedia.org/wiki/Inductive_reasoning" TargetMode="External"/><Relationship Id="rId15" Type="http://schemas.openxmlformats.org/officeDocument/2006/relationships/hyperlink" Target="http://en.wikipedia.org/wiki/Uncertainty" TargetMode="External"/><Relationship Id="rId10" Type="http://schemas.openxmlformats.org/officeDocument/2006/relationships/hyperlink" Target="http://en.wikipedia.org/wiki/Logic" TargetMode="External"/><Relationship Id="rId4" Type="http://schemas.openxmlformats.org/officeDocument/2006/relationships/hyperlink" Target="http://en.wikipedia.org/wiki/Argument_%28logic%29" TargetMode="External"/><Relationship Id="rId9" Type="http://schemas.openxmlformats.org/officeDocument/2006/relationships/hyperlink" Target="http://en.wikipedia.org/wiki/Unambiguous" TargetMode="External"/><Relationship Id="rId14" Type="http://schemas.openxmlformats.org/officeDocument/2006/relationships/hyperlink" Target="http://en.wikipedia.org/wiki/Open-world_assump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aterial_conditional" TargetMode="External"/><Relationship Id="rId2" Type="http://schemas.openxmlformats.org/officeDocument/2006/relationships/hyperlink" Target="http://en.wikipedia.org/wiki/Modus_pone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yllog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ontraposition" TargetMode="External"/><Relationship Id="rId2" Type="http://schemas.openxmlformats.org/officeDocument/2006/relationships/hyperlink" Target="http://en.wikipedia.org/wiki/Modus_tollens" TargetMode="External"/><Relationship Id="rId1" Type="http://schemas.openxmlformats.org/officeDocument/2006/relationships/slideLayout" Target="../slideLayouts/slideLayout2.xml"/><Relationship Id="rId5" Type="http://schemas.openxmlformats.org/officeDocument/2006/relationships/hyperlink" Target="http://en.wikipedia.org/wiki/Antecedent_%28logic%29" TargetMode="External"/><Relationship Id="rId4" Type="http://schemas.openxmlformats.org/officeDocument/2006/relationships/hyperlink" Target="http://en.wikipedia.org/wiki/Consequen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Predicate_logic" TargetMode="External"/><Relationship Id="rId3" Type="http://schemas.openxmlformats.org/officeDocument/2006/relationships/hyperlink" Target="http://en.wikipedia.org/wiki/Soundness" TargetMode="External"/><Relationship Id="rId7" Type="http://schemas.openxmlformats.org/officeDocument/2006/relationships/hyperlink" Target="http://en.wikipedia.org/wiki/Propositional_calculus" TargetMode="External"/><Relationship Id="rId2" Type="http://schemas.openxmlformats.org/officeDocument/2006/relationships/hyperlink" Target="http://en.wikipedia.org/wiki/Validity" TargetMode="External"/><Relationship Id="rId1" Type="http://schemas.openxmlformats.org/officeDocument/2006/relationships/slideLayout" Target="../slideLayouts/slideLayout2.xml"/><Relationship Id="rId6" Type="http://schemas.openxmlformats.org/officeDocument/2006/relationships/hyperlink" Target="http://en.wikipedia.org/wiki/Aristotle" TargetMode="External"/><Relationship Id="rId5" Type="http://schemas.openxmlformats.org/officeDocument/2006/relationships/hyperlink" Target="http://en.wikipedia.org/wiki/Term_logic" TargetMode="External"/><Relationship Id="rId4" Type="http://schemas.openxmlformats.org/officeDocument/2006/relationships/hyperlink" Target="http://en.wikipedia.org/wiki/Premise" TargetMode="External"/><Relationship Id="rId9" Type="http://schemas.openxmlformats.org/officeDocument/2006/relationships/hyperlink" Target="http://en.wikipedia.org/wiki/Inductive_reasoning"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Mathematical_proo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smtClean="0"/>
              <a:t>Deductive reasoning</a:t>
            </a:r>
            <a:endParaRPr lang="en-US" sz="6600" dirty="0"/>
          </a:p>
        </p:txBody>
      </p:sp>
    </p:spTree>
    <p:extLst>
      <p:ext uri="{BB962C8B-B14F-4D97-AF65-F5344CB8AC3E}">
        <p14:creationId xmlns:p14="http://schemas.microsoft.com/office/powerpoint/2010/main" val="2507631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b="1" dirty="0" smtClean="0"/>
              <a:t>Deductive reasoning</a:t>
            </a:r>
            <a:r>
              <a:rPr lang="en-US" dirty="0" smtClean="0"/>
              <a:t>, also </a:t>
            </a:r>
            <a:r>
              <a:rPr lang="en-US" b="1" dirty="0" smtClean="0"/>
              <a:t>deductive logic</a:t>
            </a:r>
            <a:r>
              <a:rPr lang="en-US" dirty="0" smtClean="0"/>
              <a:t> or </a:t>
            </a:r>
            <a:r>
              <a:rPr lang="en-US" b="1" dirty="0" smtClean="0"/>
              <a:t>logical deduction</a:t>
            </a:r>
            <a:r>
              <a:rPr lang="en-US" dirty="0" smtClean="0"/>
              <a:t> or, informally, </a:t>
            </a:r>
            <a:r>
              <a:rPr lang="en-US" b="1" dirty="0" smtClean="0"/>
              <a:t>"</a:t>
            </a:r>
            <a:r>
              <a:rPr lang="en-US" b="1" dirty="0" smtClean="0">
                <a:hlinkClick r:id="rId2" tooltip="Top-down and bottom-up design"/>
              </a:rPr>
              <a:t>top-down</a:t>
            </a:r>
            <a:r>
              <a:rPr lang="en-US" b="1" dirty="0" smtClean="0"/>
              <a:t>" logic</a:t>
            </a:r>
            <a:r>
              <a:rPr lang="en-US" dirty="0" smtClean="0"/>
              <a:t>, is the process of </a:t>
            </a:r>
            <a:r>
              <a:rPr lang="en-US" dirty="0" smtClean="0">
                <a:hlinkClick r:id="rId3" tooltip="Reasoning"/>
              </a:rPr>
              <a:t>reasoning</a:t>
            </a:r>
            <a:r>
              <a:rPr lang="en-US" dirty="0" smtClean="0"/>
              <a:t> from one or more </a:t>
            </a:r>
            <a:r>
              <a:rPr lang="en-US" dirty="0" smtClean="0">
                <a:hlinkClick r:id="rId4" tooltip="Argument (logic)"/>
              </a:rPr>
              <a:t>statements</a:t>
            </a:r>
            <a:r>
              <a:rPr lang="en-US" dirty="0" smtClean="0"/>
              <a:t> (premises) to reach a logically certain conclusion. It differs from </a:t>
            </a:r>
            <a:r>
              <a:rPr lang="en-US" dirty="0" smtClean="0">
                <a:hlinkClick r:id="rId5" tooltip="Inductive reasoning"/>
              </a:rPr>
              <a:t>inductive reasoning</a:t>
            </a:r>
            <a:r>
              <a:rPr lang="en-US" dirty="0" smtClean="0"/>
              <a:t> or </a:t>
            </a:r>
            <a:r>
              <a:rPr lang="en-US" dirty="0" err="1" smtClean="0">
                <a:hlinkClick r:id="rId6" tooltip="Abductive reasoning"/>
              </a:rPr>
              <a:t>abductive</a:t>
            </a:r>
            <a:r>
              <a:rPr lang="en-US" dirty="0" smtClean="0">
                <a:hlinkClick r:id="rId6" tooltip="Abductive reasoning"/>
              </a:rPr>
              <a:t> reasoning</a:t>
            </a:r>
            <a:r>
              <a:rPr lang="en-US" dirty="0" smtClean="0"/>
              <a:t>.</a:t>
            </a:r>
          </a:p>
          <a:p>
            <a:pPr marL="0" indent="0">
              <a:buNone/>
            </a:pPr>
            <a:r>
              <a:rPr lang="en-US" dirty="0" smtClean="0"/>
              <a:t>Deductive reasoning links </a:t>
            </a:r>
            <a:r>
              <a:rPr lang="en-US" dirty="0" smtClean="0">
                <a:hlinkClick r:id="rId7" tooltip="Premise"/>
              </a:rPr>
              <a:t>premises</a:t>
            </a:r>
            <a:r>
              <a:rPr lang="en-US" dirty="0" smtClean="0"/>
              <a:t> with </a:t>
            </a:r>
            <a:r>
              <a:rPr lang="en-US" dirty="0" smtClean="0">
                <a:hlinkClick r:id="rId8" tooltip="Consequent"/>
              </a:rPr>
              <a:t>conclusions</a:t>
            </a:r>
            <a:r>
              <a:rPr lang="en-US" dirty="0" smtClean="0"/>
              <a:t>. If all premises are true, the terms are </a:t>
            </a:r>
            <a:r>
              <a:rPr lang="en-US" dirty="0" smtClean="0">
                <a:hlinkClick r:id="rId9" tooltip="Unambiguous"/>
              </a:rPr>
              <a:t>clear</a:t>
            </a:r>
            <a:r>
              <a:rPr lang="en-US" dirty="0" smtClean="0"/>
              <a:t>, and the rules of deductive </a:t>
            </a:r>
            <a:r>
              <a:rPr lang="en-US" dirty="0" smtClean="0">
                <a:hlinkClick r:id="rId10" tooltip="Logic"/>
              </a:rPr>
              <a:t>logic</a:t>
            </a:r>
            <a:r>
              <a:rPr lang="en-US" dirty="0" smtClean="0"/>
              <a:t> are followed, then the conclusion reached is </a:t>
            </a:r>
            <a:r>
              <a:rPr lang="en-US" dirty="0" smtClean="0">
                <a:hlinkClick r:id="rId11" tooltip="Logical necessity"/>
              </a:rPr>
              <a:t>necessarily true</a:t>
            </a:r>
            <a:r>
              <a:rPr lang="en-US" dirty="0" smtClean="0"/>
              <a:t>.</a:t>
            </a:r>
          </a:p>
          <a:p>
            <a:pPr marL="0" indent="0">
              <a:buNone/>
            </a:pPr>
            <a:r>
              <a:rPr lang="en-US" dirty="0" smtClean="0"/>
              <a:t>Deductive reasoning (top-down logic) contrasts with </a:t>
            </a:r>
            <a:r>
              <a:rPr lang="en-US" dirty="0" smtClean="0">
                <a:hlinkClick r:id="rId5" tooltip="Inductive reasoning"/>
              </a:rPr>
              <a:t>inductive reasoning</a:t>
            </a:r>
            <a:r>
              <a:rPr lang="en-US" dirty="0" smtClean="0"/>
              <a:t> (bottom-up logic) in the following way: In deductive reasoning, a conclusion is reached </a:t>
            </a:r>
            <a:r>
              <a:rPr lang="en-US" dirty="0" smtClean="0">
                <a:hlinkClick r:id="rId12" tooltip="Reductionism"/>
              </a:rPr>
              <a:t>reductively</a:t>
            </a:r>
            <a:r>
              <a:rPr lang="en-US" dirty="0" smtClean="0"/>
              <a:t> by applying general rules that hold over the entirety of a </a:t>
            </a:r>
            <a:r>
              <a:rPr lang="en-US" dirty="0" smtClean="0">
                <a:hlinkClick r:id="rId13" tooltip="Closed-world assumption"/>
              </a:rPr>
              <a:t>closed domain of discourse</a:t>
            </a:r>
            <a:r>
              <a:rPr lang="en-US" dirty="0" smtClean="0"/>
              <a:t>, narrowing the range under consideration until only the conclusion is left. In inductive reasoning, the conclusion is reached by generalizing or extrapolating from initial information. As a result, induction can be used even in an </a:t>
            </a:r>
            <a:r>
              <a:rPr lang="en-US" dirty="0" smtClean="0">
                <a:hlinkClick r:id="rId14" tooltip="Open-world assumption"/>
              </a:rPr>
              <a:t>open domain</a:t>
            </a:r>
            <a:r>
              <a:rPr lang="en-US" dirty="0" smtClean="0"/>
              <a:t>, one where there is </a:t>
            </a:r>
            <a:r>
              <a:rPr lang="en-US" dirty="0" smtClean="0">
                <a:hlinkClick r:id="rId15" tooltip="Uncertainty"/>
              </a:rPr>
              <a:t>epistemic uncertainty</a:t>
            </a:r>
            <a:r>
              <a:rPr lang="en-US" dirty="0" smtClean="0"/>
              <a:t>. Note, however, that the inductive reasoning mentioned here is not the same as </a:t>
            </a:r>
            <a:r>
              <a:rPr lang="en-US" dirty="0" smtClean="0">
                <a:hlinkClick r:id="rId16" tooltip="Mathematical induction"/>
              </a:rPr>
              <a:t>induction</a:t>
            </a:r>
            <a:r>
              <a:rPr lang="en-US" dirty="0" smtClean="0"/>
              <a:t> used in mathematical proofs – </a:t>
            </a:r>
            <a:r>
              <a:rPr lang="en-US" dirty="0" smtClean="0">
                <a:hlinkClick r:id="rId16" tooltip="Mathematical induction"/>
              </a:rPr>
              <a:t>mathematical induction</a:t>
            </a:r>
            <a:r>
              <a:rPr lang="en-US" dirty="0" smtClean="0"/>
              <a:t> is actually a form of deductive reasoning.</a:t>
            </a:r>
          </a:p>
          <a:p>
            <a:pPr marL="0" indent="0">
              <a:buNone/>
            </a:pPr>
            <a:endParaRPr lang="en-US" dirty="0"/>
          </a:p>
        </p:txBody>
      </p:sp>
    </p:spTree>
    <p:extLst>
      <p:ext uri="{BB962C8B-B14F-4D97-AF65-F5344CB8AC3E}">
        <p14:creationId xmlns:p14="http://schemas.microsoft.com/office/powerpoint/2010/main" val="277780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Simple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 example of a deductive argument:</a:t>
            </a:r>
          </a:p>
          <a:p>
            <a:r>
              <a:rPr lang="en-US" dirty="0" smtClean="0"/>
              <a:t>All men are mortal.</a:t>
            </a:r>
          </a:p>
          <a:p>
            <a:r>
              <a:rPr lang="en-US" dirty="0" smtClean="0"/>
              <a:t>Socrates is a man.</a:t>
            </a:r>
          </a:p>
          <a:p>
            <a:r>
              <a:rPr lang="en-US" dirty="0" smtClean="0"/>
              <a:t>Therefore, Socrates is mortal.</a:t>
            </a:r>
          </a:p>
          <a:p>
            <a:pPr marL="0" indent="0">
              <a:buNone/>
            </a:pPr>
            <a:r>
              <a:rPr lang="en-US" dirty="0" smtClean="0"/>
              <a:t>The first premise states that all objects classified as "men" have the attribute "mortal". The second premise states that "Socrates" is classified as a "man" – a member of the set "men". The conclusion then states that "Socrates" must be "mortal" because he inherits this attribute from his classification as a "man".</a:t>
            </a:r>
          </a:p>
        </p:txBody>
      </p:sp>
    </p:spTree>
    <p:extLst>
      <p:ext uri="{BB962C8B-B14F-4D97-AF65-F5344CB8AC3E}">
        <p14:creationId xmlns:p14="http://schemas.microsoft.com/office/powerpoint/2010/main" val="80447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 of detachment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hlinkClick r:id="rId2" tooltip="Modus ponens"/>
              </a:rPr>
              <a:t>Modus ponens</a:t>
            </a:r>
            <a:endParaRPr lang="en-US" dirty="0" smtClean="0"/>
          </a:p>
          <a:p>
            <a:r>
              <a:rPr lang="en-US" dirty="0" smtClean="0"/>
              <a:t>The law of detachment (also known as </a:t>
            </a:r>
            <a:r>
              <a:rPr lang="en-US" b="1" dirty="0" smtClean="0"/>
              <a:t>affirming the antecedent</a:t>
            </a:r>
            <a:r>
              <a:rPr lang="en-US" dirty="0" smtClean="0"/>
              <a:t> and </a:t>
            </a:r>
            <a:r>
              <a:rPr lang="en-US" b="1" dirty="0" smtClean="0"/>
              <a:t>Modus ponens</a:t>
            </a:r>
            <a:r>
              <a:rPr lang="en-US" dirty="0" smtClean="0"/>
              <a:t>) is the first form of deductive reasoning. A single </a:t>
            </a:r>
            <a:r>
              <a:rPr lang="en-US" dirty="0" smtClean="0">
                <a:hlinkClick r:id="rId3" tooltip="Material conditional"/>
              </a:rPr>
              <a:t>conditional statement</a:t>
            </a:r>
            <a:r>
              <a:rPr lang="en-US" dirty="0" smtClean="0"/>
              <a:t> is made, and a hypothesis (P) is stated. The conclusion (Q) is then deduced from the statement and the hypothesis. The most basic form is listed below:</a:t>
            </a:r>
          </a:p>
          <a:p>
            <a:r>
              <a:rPr lang="en-US" dirty="0" smtClean="0"/>
              <a:t>P → Q (conditional statement)</a:t>
            </a:r>
          </a:p>
          <a:p>
            <a:r>
              <a:rPr lang="en-US" dirty="0" smtClean="0"/>
              <a:t>P (hypothesis stated)</a:t>
            </a:r>
          </a:p>
          <a:p>
            <a:r>
              <a:rPr lang="en-US" dirty="0" smtClean="0"/>
              <a:t>Q (conclusion deduced)</a:t>
            </a:r>
          </a:p>
          <a:p>
            <a:r>
              <a:rPr lang="en-US" dirty="0" smtClean="0"/>
              <a:t>In deductive reasoning, we can conclude Q from P by using the law of detachment. However, if the conclusion (Q) is given instead of the hypothesis (P) then there is no definitive conclusion.</a:t>
            </a:r>
          </a:p>
          <a:p>
            <a:r>
              <a:rPr lang="en-US" dirty="0" smtClean="0"/>
              <a:t>The following is an example of an argument using the law of detachment in the form of an if-then statement:</a:t>
            </a:r>
          </a:p>
          <a:p>
            <a:r>
              <a:rPr lang="en-US" dirty="0" smtClean="0"/>
              <a:t>If an angle satisfies 90° &lt; A &lt; 180°, then A is an obtuse angle.</a:t>
            </a:r>
          </a:p>
          <a:p>
            <a:r>
              <a:rPr lang="en-US" dirty="0" smtClean="0"/>
              <a:t>A = 120°.</a:t>
            </a:r>
          </a:p>
          <a:p>
            <a:r>
              <a:rPr lang="en-US" dirty="0" smtClean="0"/>
              <a:t>A is an obtuse angle.</a:t>
            </a:r>
          </a:p>
          <a:p>
            <a:r>
              <a:rPr lang="en-US" dirty="0" smtClean="0"/>
              <a:t>Since the measurement of angle A is greater than 90° and less than 180°, we can deduce that A is an obtuse angle.</a:t>
            </a:r>
          </a:p>
          <a:p>
            <a:pPr marL="0" indent="0">
              <a:buNone/>
            </a:pPr>
            <a:endParaRPr lang="en-US" dirty="0"/>
          </a:p>
        </p:txBody>
      </p:sp>
    </p:spTree>
    <p:extLst>
      <p:ext uri="{BB962C8B-B14F-4D97-AF65-F5344CB8AC3E}">
        <p14:creationId xmlns:p14="http://schemas.microsoft.com/office/powerpoint/2010/main" val="131052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 of syllogism</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law of </a:t>
            </a:r>
            <a:r>
              <a:rPr lang="en-US" dirty="0" smtClean="0">
                <a:hlinkClick r:id="rId2" tooltip="Syllogism"/>
              </a:rPr>
              <a:t>syllogism</a:t>
            </a:r>
            <a:r>
              <a:rPr lang="en-US" dirty="0" smtClean="0"/>
              <a:t> takes two conditional statements and forms a conclusion by combining the hypothesis of one statement with the conclusion of another. Here is the general form:</a:t>
            </a:r>
          </a:p>
          <a:p>
            <a:r>
              <a:rPr lang="en-US" dirty="0" smtClean="0"/>
              <a:t>P → Q</a:t>
            </a:r>
          </a:p>
          <a:p>
            <a:r>
              <a:rPr lang="en-US" dirty="0" smtClean="0"/>
              <a:t>Q → R</a:t>
            </a:r>
          </a:p>
          <a:p>
            <a:r>
              <a:rPr lang="en-US" dirty="0" smtClean="0"/>
              <a:t>Therefore, P → R.</a:t>
            </a:r>
          </a:p>
          <a:p>
            <a:r>
              <a:rPr lang="en-US" dirty="0" smtClean="0"/>
              <a:t>The following is an example:</a:t>
            </a:r>
          </a:p>
          <a:p>
            <a:r>
              <a:rPr lang="en-US" dirty="0" smtClean="0"/>
              <a:t>If Larry is sick, then he will be absent.</a:t>
            </a:r>
          </a:p>
          <a:p>
            <a:r>
              <a:rPr lang="en-US" dirty="0" smtClean="0"/>
              <a:t>If Larry is absent, then he will miss his classwork.</a:t>
            </a:r>
          </a:p>
          <a:p>
            <a:r>
              <a:rPr lang="en-US" dirty="0" smtClean="0"/>
              <a:t>Therefore, if Larry is sick, then he will miss his classwork.</a:t>
            </a:r>
          </a:p>
          <a:p>
            <a:r>
              <a:rPr lang="en-US" dirty="0" smtClean="0"/>
              <a:t>We deduced the final statement by combining the hypothesis of the first statement with the conclusion of the second statement. We also allow that this could be a false statement. This is an example of the Transitive Property in mathematics. The Transitive Property is sometimes phrased in this form:</a:t>
            </a:r>
          </a:p>
          <a:p>
            <a:r>
              <a:rPr lang="en-US" dirty="0" smtClean="0"/>
              <a:t>A = B.</a:t>
            </a:r>
          </a:p>
          <a:p>
            <a:r>
              <a:rPr lang="en-US" dirty="0" smtClean="0"/>
              <a:t>B = C.</a:t>
            </a:r>
          </a:p>
          <a:p>
            <a:r>
              <a:rPr lang="en-US" dirty="0" smtClean="0"/>
              <a:t>Therefore A = C.</a:t>
            </a:r>
          </a:p>
        </p:txBody>
      </p:sp>
    </p:spTree>
    <p:extLst>
      <p:ext uri="{BB962C8B-B14F-4D97-AF65-F5344CB8AC3E}">
        <p14:creationId xmlns:p14="http://schemas.microsoft.com/office/powerpoint/2010/main" val="203727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 of contrapositive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hlinkClick r:id="rId2" tooltip="Modus tollens"/>
              </a:rPr>
              <a:t>Modus </a:t>
            </a:r>
            <a:r>
              <a:rPr lang="en-US" dirty="0" err="1" smtClean="0">
                <a:hlinkClick r:id="rId2" tooltip="Modus tollens"/>
              </a:rPr>
              <a:t>tollens</a:t>
            </a:r>
            <a:endParaRPr lang="en-US" dirty="0" smtClean="0"/>
          </a:p>
          <a:p>
            <a:r>
              <a:rPr lang="en-US" dirty="0" smtClean="0"/>
              <a:t>The law of </a:t>
            </a:r>
            <a:r>
              <a:rPr lang="en-US" dirty="0" smtClean="0">
                <a:hlinkClick r:id="rId3" tooltip="Contraposition"/>
              </a:rPr>
              <a:t>contrapositive</a:t>
            </a:r>
            <a:r>
              <a:rPr lang="en-US" dirty="0" smtClean="0"/>
              <a:t> states that, in a conditional, if the </a:t>
            </a:r>
            <a:r>
              <a:rPr lang="en-US" dirty="0" smtClean="0">
                <a:hlinkClick r:id="rId4" tooltip="Consequent"/>
              </a:rPr>
              <a:t>conclusion</a:t>
            </a:r>
            <a:r>
              <a:rPr lang="en-US" dirty="0" smtClean="0"/>
              <a:t> is false, then the </a:t>
            </a:r>
            <a:r>
              <a:rPr lang="en-US" dirty="0" smtClean="0">
                <a:hlinkClick r:id="rId5" tooltip="Antecedent (logic)"/>
              </a:rPr>
              <a:t>hypothesis</a:t>
            </a:r>
            <a:r>
              <a:rPr lang="en-US" dirty="0" smtClean="0"/>
              <a:t> must be false also. The general form is the following:</a:t>
            </a:r>
          </a:p>
          <a:p>
            <a:r>
              <a:rPr lang="en-US" dirty="0" smtClean="0"/>
              <a:t>P → Q.</a:t>
            </a:r>
          </a:p>
          <a:p>
            <a:r>
              <a:rPr lang="en-US" dirty="0" smtClean="0"/>
              <a:t>~Q.</a:t>
            </a:r>
          </a:p>
          <a:p>
            <a:r>
              <a:rPr lang="en-US" dirty="0" smtClean="0"/>
              <a:t>Therefore we can conclude ~P.</a:t>
            </a:r>
          </a:p>
          <a:p>
            <a:r>
              <a:rPr lang="en-US" dirty="0" smtClean="0"/>
              <a:t>The following are examples:</a:t>
            </a:r>
          </a:p>
          <a:p>
            <a:r>
              <a:rPr lang="en-US" dirty="0" smtClean="0"/>
              <a:t>If it is raining, then there are clouds in the sky.</a:t>
            </a:r>
          </a:p>
          <a:p>
            <a:r>
              <a:rPr lang="en-US" dirty="0" smtClean="0"/>
              <a:t>There are no clouds in the sky.</a:t>
            </a:r>
          </a:p>
          <a:p>
            <a:r>
              <a:rPr lang="en-US" dirty="0" smtClean="0"/>
              <a:t>Thus, it is not raining.</a:t>
            </a:r>
          </a:p>
        </p:txBody>
      </p:sp>
    </p:spTree>
    <p:extLst>
      <p:ext uri="{BB962C8B-B14F-4D97-AF65-F5344CB8AC3E}">
        <p14:creationId xmlns:p14="http://schemas.microsoft.com/office/powerpoint/2010/main" val="205215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Validity and soundness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Deductive arguments are evaluated in terms of their </a:t>
            </a:r>
            <a:r>
              <a:rPr lang="en-US" i="1" dirty="0" smtClean="0">
                <a:hlinkClick r:id="rId2" tooltip="Validity"/>
              </a:rPr>
              <a:t>validity</a:t>
            </a:r>
            <a:r>
              <a:rPr lang="en-US" dirty="0" smtClean="0"/>
              <a:t> and </a:t>
            </a:r>
            <a:r>
              <a:rPr lang="en-US" i="1" dirty="0" smtClean="0">
                <a:hlinkClick r:id="rId3" tooltip="Soundness"/>
              </a:rPr>
              <a:t>soundness</a:t>
            </a:r>
            <a:r>
              <a:rPr lang="en-US" dirty="0" smtClean="0"/>
              <a:t>.</a:t>
            </a:r>
          </a:p>
          <a:p>
            <a:r>
              <a:rPr lang="en-US" dirty="0" smtClean="0"/>
              <a:t>An argument is valid if it is impossible for its </a:t>
            </a:r>
            <a:r>
              <a:rPr lang="en-US" dirty="0" smtClean="0">
                <a:hlinkClick r:id="rId4" tooltip="Premise"/>
              </a:rPr>
              <a:t>premises</a:t>
            </a:r>
            <a:r>
              <a:rPr lang="en-US" dirty="0" smtClean="0"/>
              <a:t> to be true while its conclusion is false. In other words, the conclusion must be true if the premises are true. An argument can be valid even though the premises are false.</a:t>
            </a:r>
          </a:p>
          <a:p>
            <a:r>
              <a:rPr lang="en-US" dirty="0" smtClean="0"/>
              <a:t>An argument is sound if it is valid and the premises are true.</a:t>
            </a:r>
          </a:p>
          <a:p>
            <a:r>
              <a:rPr lang="en-US" dirty="0" smtClean="0"/>
              <a:t>It is possible to have a deductive argument that is logically valid but is not sound. Fallacious arguments often take that form.</a:t>
            </a:r>
          </a:p>
          <a:p>
            <a:r>
              <a:rPr lang="en-US" dirty="0" smtClean="0"/>
              <a:t>The following is an example of an argument that is valid, but not sound:</a:t>
            </a:r>
          </a:p>
          <a:p>
            <a:r>
              <a:rPr lang="en-US" dirty="0" smtClean="0"/>
              <a:t>Everyone who eats carrots is a quarterback.</a:t>
            </a:r>
          </a:p>
          <a:p>
            <a:r>
              <a:rPr lang="en-US" dirty="0" smtClean="0"/>
              <a:t>John eats carrots.</a:t>
            </a:r>
          </a:p>
          <a:p>
            <a:r>
              <a:rPr lang="en-US" dirty="0" smtClean="0"/>
              <a:t>Therefore, John is a quarterback.</a:t>
            </a:r>
          </a:p>
          <a:p>
            <a:r>
              <a:rPr lang="en-US" dirty="0" smtClean="0"/>
              <a:t>The example's first premise is false – there are people who eat carrots and are not quarterbacks – but the conclusion must be true, so long as the premises are true (i.e. it is impossible for the premises to be true and the conclusion false). Therefore the argument is valid, but not sound. Generalizations are often used to make invalid arguments, such as "everyone who eats carrots is a quarterback." Not everyone who eats carrots is a quarterback, thus proving the flaw of such arguments.</a:t>
            </a:r>
          </a:p>
          <a:p>
            <a:r>
              <a:rPr lang="en-US" dirty="0" smtClean="0"/>
              <a:t>In this example, the first statement uses </a:t>
            </a:r>
            <a:r>
              <a:rPr lang="en-US" dirty="0" smtClean="0">
                <a:hlinkClick r:id="rId5" tooltip="Term logic"/>
              </a:rPr>
              <a:t>categorical reasoning</a:t>
            </a:r>
            <a:r>
              <a:rPr lang="en-US" dirty="0" smtClean="0"/>
              <a:t>, saying that all carrot-eaters are definitely quarterbacks. This theory of deductive reasoning – also known as </a:t>
            </a:r>
            <a:r>
              <a:rPr lang="en-US" dirty="0" smtClean="0">
                <a:hlinkClick r:id="rId5" tooltip="Term logic"/>
              </a:rPr>
              <a:t>term logic</a:t>
            </a:r>
            <a:r>
              <a:rPr lang="en-US" dirty="0" smtClean="0"/>
              <a:t> – was developed by </a:t>
            </a:r>
            <a:r>
              <a:rPr lang="en-US" dirty="0" smtClean="0">
                <a:hlinkClick r:id="rId6" tooltip="Aristotle"/>
              </a:rPr>
              <a:t>Aristotle</a:t>
            </a:r>
            <a:r>
              <a:rPr lang="en-US" dirty="0" smtClean="0"/>
              <a:t>, but was superseded by </a:t>
            </a:r>
            <a:r>
              <a:rPr lang="en-US" dirty="0" smtClean="0">
                <a:hlinkClick r:id="rId7" tooltip="Propositional calculus"/>
              </a:rPr>
              <a:t>propositional (sentential) logic</a:t>
            </a:r>
            <a:r>
              <a:rPr lang="en-US" dirty="0" smtClean="0"/>
              <a:t> and </a:t>
            </a:r>
            <a:r>
              <a:rPr lang="en-US" dirty="0" smtClean="0">
                <a:hlinkClick r:id="rId8" tooltip="Predicate logic"/>
              </a:rPr>
              <a:t>predicate logic</a:t>
            </a:r>
            <a:r>
              <a:rPr lang="en-US" dirty="0" smtClean="0"/>
              <a:t>.</a:t>
            </a:r>
          </a:p>
          <a:p>
            <a:r>
              <a:rPr lang="en-US" dirty="0" smtClean="0"/>
              <a:t>Deductive reasoning can be contrasted with </a:t>
            </a:r>
            <a:r>
              <a:rPr lang="en-US" dirty="0" smtClean="0">
                <a:hlinkClick r:id="rId9" tooltip="Inductive reasoning"/>
              </a:rPr>
              <a:t>inductive reasoning</a:t>
            </a:r>
            <a:r>
              <a:rPr lang="en-US" dirty="0" smtClean="0"/>
              <a:t>, in regards to validity and soundness. In cases of inductive reasoning, even though the premises are true and the argument is "valid", it is possible for the conclusion to be false (determined to be false with a counterexample or other means).</a:t>
            </a:r>
          </a:p>
          <a:p>
            <a:pPr marL="0" indent="0">
              <a:buNone/>
            </a:pPr>
            <a:endParaRPr lang="en-US" dirty="0"/>
          </a:p>
        </p:txBody>
      </p:sp>
    </p:spTree>
    <p:extLst>
      <p:ext uri="{BB962C8B-B14F-4D97-AF65-F5344CB8AC3E}">
        <p14:creationId xmlns:p14="http://schemas.microsoft.com/office/powerpoint/2010/main" val="3563497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Education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Deductive reasoning is generally thought of as a skill that develops without any formal teaching or training. As a result of this belief, deductive reasoning skills are not taught in secondary schools, where students are expected to use reasoning more often and at a higher level. It is in high school, for example, that students have an abrupt introduction to </a:t>
            </a:r>
            <a:r>
              <a:rPr lang="en-US" dirty="0" smtClean="0">
                <a:hlinkClick r:id="rId2" tooltip="Mathematical proof"/>
              </a:rPr>
              <a:t>mathematical proofs</a:t>
            </a:r>
            <a:r>
              <a:rPr lang="en-US" dirty="0" smtClean="0"/>
              <a:t> – which rely heavily on deductive reasoning.</a:t>
            </a:r>
            <a:endParaRPr lang="en-US" dirty="0"/>
          </a:p>
        </p:txBody>
      </p:sp>
    </p:spTree>
    <p:extLst>
      <p:ext uri="{BB962C8B-B14F-4D97-AF65-F5344CB8AC3E}">
        <p14:creationId xmlns:p14="http://schemas.microsoft.com/office/powerpoint/2010/main" val="3867124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915</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Deductive reasoning</vt:lpstr>
      <vt:lpstr>PowerPoint Presentation</vt:lpstr>
      <vt:lpstr>Simple example</vt:lpstr>
      <vt:lpstr>Law of detachment</vt:lpstr>
      <vt:lpstr>Law of syllogism</vt:lpstr>
      <vt:lpstr>Law of contrapositive</vt:lpstr>
      <vt:lpstr>Validity and soundness</vt:lpstr>
      <vt:lpstr>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Deductive reasoning</dc:title>
  <dc:creator>LENOVO</dc:creator>
  <cp:lastModifiedBy>LENOVO</cp:lastModifiedBy>
  <cp:revision>3</cp:revision>
  <dcterms:created xsi:type="dcterms:W3CDTF">2015-03-22T09:20:07Z</dcterms:created>
  <dcterms:modified xsi:type="dcterms:W3CDTF">2015-03-22T09:27:54Z</dcterms:modified>
</cp:coreProperties>
</file>