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27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76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2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7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9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29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81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901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06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10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897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DC4B4-8EA3-4D8F-A7CD-FB381BEE4CAB}" type="datetimeFigureOut">
              <a:rPr lang="en-US" smtClean="0"/>
              <a:t>3/23/2015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1A7B4-B694-4350-9AE5-4EA347752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1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aterial_conditional" TargetMode="External"/><Relationship Id="rId2" Type="http://schemas.openxmlformats.org/officeDocument/2006/relationships/hyperlink" Target="http://en.wikipedia.org/wiki/Proposi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onsequent#cite_note-1" TargetMode="External"/><Relationship Id="rId4" Type="http://schemas.openxmlformats.org/officeDocument/2006/relationships/hyperlink" Target="http://en.wikipedia.org/wiki/Antecedent_%28logic%29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3000" b="1" dirty="0" smtClean="0"/>
              <a:t>Consequent</a:t>
            </a:r>
            <a:endParaRPr lang="en-US" sz="13000" dirty="0"/>
          </a:p>
        </p:txBody>
      </p:sp>
    </p:spTree>
    <p:extLst>
      <p:ext uri="{BB962C8B-B14F-4D97-AF65-F5344CB8AC3E}">
        <p14:creationId xmlns:p14="http://schemas.microsoft.com/office/powerpoint/2010/main" val="3648187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consequent</a:t>
            </a:r>
            <a:r>
              <a:rPr lang="en-US" dirty="0" smtClean="0"/>
              <a:t> is the second half of a hypothetical </a:t>
            </a:r>
            <a:r>
              <a:rPr lang="en-US" dirty="0" smtClean="0">
                <a:hlinkClick r:id="rId2" tooltip="Proposition"/>
              </a:rPr>
              <a:t>proposition</a:t>
            </a:r>
            <a:r>
              <a:rPr lang="en-US" dirty="0" smtClean="0"/>
              <a:t>. In the standard form of such a proposition, it is the part that follows "then". In an </a:t>
            </a:r>
            <a:r>
              <a:rPr lang="en-US" dirty="0" smtClean="0">
                <a:hlinkClick r:id="rId3" tooltip="Material conditional"/>
              </a:rPr>
              <a:t>implication</a:t>
            </a:r>
            <a:r>
              <a:rPr lang="en-US" dirty="0" smtClean="0"/>
              <a:t>, if implies then is called the </a:t>
            </a:r>
            <a:r>
              <a:rPr lang="en-US" dirty="0" smtClean="0">
                <a:hlinkClick r:id="rId4" tooltip="Antecedent (logic)"/>
              </a:rPr>
              <a:t>antecedent</a:t>
            </a:r>
            <a:r>
              <a:rPr lang="en-US" dirty="0" smtClean="0"/>
              <a:t> and is called the </a:t>
            </a:r>
            <a:r>
              <a:rPr lang="en-US" b="1" dirty="0" smtClean="0"/>
              <a:t>consequent</a:t>
            </a:r>
            <a:r>
              <a:rPr lang="en-US" dirty="0" smtClean="0"/>
              <a:t>.</a:t>
            </a:r>
            <a:r>
              <a:rPr lang="en-US" baseline="30000" dirty="0" smtClean="0">
                <a:hlinkClick r:id="rId5"/>
              </a:rPr>
              <a:t>[1]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</a:p>
          <a:p>
            <a:r>
              <a:rPr lang="en-US" dirty="0" smtClean="0"/>
              <a:t>If P, then Q.</a:t>
            </a:r>
          </a:p>
          <a:p>
            <a:pPr marL="0" indent="0">
              <a:buNone/>
            </a:pPr>
            <a:r>
              <a:rPr lang="en-US" dirty="0" smtClean="0"/>
              <a:t>Q is the consequent of this hypothetical proposition.</a:t>
            </a:r>
          </a:p>
          <a:p>
            <a:r>
              <a:rPr lang="en-US" dirty="0" smtClean="0"/>
              <a:t>If X is a mammal, then X is an animal.</a:t>
            </a:r>
          </a:p>
          <a:p>
            <a:pPr marL="0" indent="0">
              <a:buNone/>
            </a:pPr>
            <a:r>
              <a:rPr lang="en-US" dirty="0" smtClean="0"/>
              <a:t>Here, "X is an animal" is the consequent.</a:t>
            </a:r>
          </a:p>
          <a:p>
            <a:r>
              <a:rPr lang="en-US" dirty="0" smtClean="0"/>
              <a:t>If computers can think, then they are alive.</a:t>
            </a:r>
          </a:p>
          <a:p>
            <a:pPr marL="0" indent="0">
              <a:buNone/>
            </a:pPr>
            <a:r>
              <a:rPr lang="en-US" dirty="0" smtClean="0"/>
              <a:t>"They are alive" is the consequent.</a:t>
            </a:r>
          </a:p>
          <a:p>
            <a:pPr marL="0" indent="0">
              <a:buNone/>
            </a:pPr>
            <a:r>
              <a:rPr lang="en-US" dirty="0" smtClean="0"/>
              <a:t>The consequent in a hypothetical proposition is not necessarily a consequence of the antecedent.</a:t>
            </a:r>
          </a:p>
          <a:p>
            <a:r>
              <a:rPr lang="en-US" dirty="0" smtClean="0"/>
              <a:t>If monkeys are purple, then fish speak Klingon.</a:t>
            </a:r>
          </a:p>
          <a:p>
            <a:pPr marL="0" indent="0">
              <a:buNone/>
            </a:pPr>
            <a:r>
              <a:rPr lang="en-US" dirty="0" smtClean="0"/>
              <a:t>"Fish speak Klingon" is the consequent here, but intuitively is not a consequence of (nor does it have anything to do with) the claim made in the antecedent that "monkeys are purple".</a:t>
            </a:r>
          </a:p>
        </p:txBody>
      </p:sp>
    </p:spTree>
    <p:extLst>
      <p:ext uri="{BB962C8B-B14F-4D97-AF65-F5344CB8AC3E}">
        <p14:creationId xmlns:p14="http://schemas.microsoft.com/office/powerpoint/2010/main" val="1150755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173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Consequent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Consequent</dc:title>
  <dc:creator>LENOVO</dc:creator>
  <cp:lastModifiedBy>LENOVO</cp:lastModifiedBy>
  <cp:revision>1</cp:revision>
  <dcterms:created xsi:type="dcterms:W3CDTF">2015-03-23T05:33:04Z</dcterms:created>
  <dcterms:modified xsi:type="dcterms:W3CDTF">2015-03-23T05:35:11Z</dcterms:modified>
</cp:coreProperties>
</file>