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7" r:id="rId6"/>
    <p:sldId id="259" r:id="rId7"/>
    <p:sldId id="260" r:id="rId8"/>
    <p:sldId id="261"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FB039B-4549-4622-A2AE-37ADA8C727A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F12FB-A6AA-4613-A8C5-51016EA6B276}" type="slidenum">
              <a:rPr lang="en-US" smtClean="0"/>
              <a:t>‹#›</a:t>
            </a:fld>
            <a:endParaRPr lang="en-US"/>
          </a:p>
        </p:txBody>
      </p:sp>
    </p:spTree>
    <p:extLst>
      <p:ext uri="{BB962C8B-B14F-4D97-AF65-F5344CB8AC3E}">
        <p14:creationId xmlns:p14="http://schemas.microsoft.com/office/powerpoint/2010/main" val="3599724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B039B-4549-4622-A2AE-37ADA8C727A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F12FB-A6AA-4613-A8C5-51016EA6B276}" type="slidenum">
              <a:rPr lang="en-US" smtClean="0"/>
              <a:t>‹#›</a:t>
            </a:fld>
            <a:endParaRPr lang="en-US"/>
          </a:p>
        </p:txBody>
      </p:sp>
    </p:spTree>
    <p:extLst>
      <p:ext uri="{BB962C8B-B14F-4D97-AF65-F5344CB8AC3E}">
        <p14:creationId xmlns:p14="http://schemas.microsoft.com/office/powerpoint/2010/main" val="653281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B039B-4549-4622-A2AE-37ADA8C727A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F12FB-A6AA-4613-A8C5-51016EA6B276}" type="slidenum">
              <a:rPr lang="en-US" smtClean="0"/>
              <a:t>‹#›</a:t>
            </a:fld>
            <a:endParaRPr lang="en-US"/>
          </a:p>
        </p:txBody>
      </p:sp>
    </p:spTree>
    <p:extLst>
      <p:ext uri="{BB962C8B-B14F-4D97-AF65-F5344CB8AC3E}">
        <p14:creationId xmlns:p14="http://schemas.microsoft.com/office/powerpoint/2010/main" val="3981756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B039B-4549-4622-A2AE-37ADA8C727A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F12FB-A6AA-4613-A8C5-51016EA6B276}" type="slidenum">
              <a:rPr lang="en-US" smtClean="0"/>
              <a:t>‹#›</a:t>
            </a:fld>
            <a:endParaRPr lang="en-US"/>
          </a:p>
        </p:txBody>
      </p:sp>
    </p:spTree>
    <p:extLst>
      <p:ext uri="{BB962C8B-B14F-4D97-AF65-F5344CB8AC3E}">
        <p14:creationId xmlns:p14="http://schemas.microsoft.com/office/powerpoint/2010/main" val="2982836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FB039B-4549-4622-A2AE-37ADA8C727A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F12FB-A6AA-4613-A8C5-51016EA6B276}" type="slidenum">
              <a:rPr lang="en-US" smtClean="0"/>
              <a:t>‹#›</a:t>
            </a:fld>
            <a:endParaRPr lang="en-US"/>
          </a:p>
        </p:txBody>
      </p:sp>
    </p:spTree>
    <p:extLst>
      <p:ext uri="{BB962C8B-B14F-4D97-AF65-F5344CB8AC3E}">
        <p14:creationId xmlns:p14="http://schemas.microsoft.com/office/powerpoint/2010/main" val="1729912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FB039B-4549-4622-A2AE-37ADA8C727AB}"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F12FB-A6AA-4613-A8C5-51016EA6B276}" type="slidenum">
              <a:rPr lang="en-US" smtClean="0"/>
              <a:t>‹#›</a:t>
            </a:fld>
            <a:endParaRPr lang="en-US"/>
          </a:p>
        </p:txBody>
      </p:sp>
    </p:spTree>
    <p:extLst>
      <p:ext uri="{BB962C8B-B14F-4D97-AF65-F5344CB8AC3E}">
        <p14:creationId xmlns:p14="http://schemas.microsoft.com/office/powerpoint/2010/main" val="1133927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FB039B-4549-4622-A2AE-37ADA8C727AB}"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5F12FB-A6AA-4613-A8C5-51016EA6B276}" type="slidenum">
              <a:rPr lang="en-US" smtClean="0"/>
              <a:t>‹#›</a:t>
            </a:fld>
            <a:endParaRPr lang="en-US"/>
          </a:p>
        </p:txBody>
      </p:sp>
    </p:spTree>
    <p:extLst>
      <p:ext uri="{BB962C8B-B14F-4D97-AF65-F5344CB8AC3E}">
        <p14:creationId xmlns:p14="http://schemas.microsoft.com/office/powerpoint/2010/main" val="3666626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FB039B-4549-4622-A2AE-37ADA8C727AB}"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5F12FB-A6AA-4613-A8C5-51016EA6B276}" type="slidenum">
              <a:rPr lang="en-US" smtClean="0"/>
              <a:t>‹#›</a:t>
            </a:fld>
            <a:endParaRPr lang="en-US"/>
          </a:p>
        </p:txBody>
      </p:sp>
    </p:spTree>
    <p:extLst>
      <p:ext uri="{BB962C8B-B14F-4D97-AF65-F5344CB8AC3E}">
        <p14:creationId xmlns:p14="http://schemas.microsoft.com/office/powerpoint/2010/main" val="3257601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B039B-4549-4622-A2AE-37ADA8C727AB}"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5F12FB-A6AA-4613-A8C5-51016EA6B276}" type="slidenum">
              <a:rPr lang="en-US" smtClean="0"/>
              <a:t>‹#›</a:t>
            </a:fld>
            <a:endParaRPr lang="en-US"/>
          </a:p>
        </p:txBody>
      </p:sp>
    </p:spTree>
    <p:extLst>
      <p:ext uri="{BB962C8B-B14F-4D97-AF65-F5344CB8AC3E}">
        <p14:creationId xmlns:p14="http://schemas.microsoft.com/office/powerpoint/2010/main" val="4022773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B039B-4549-4622-A2AE-37ADA8C727AB}"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F12FB-A6AA-4613-A8C5-51016EA6B276}" type="slidenum">
              <a:rPr lang="en-US" smtClean="0"/>
              <a:t>‹#›</a:t>
            </a:fld>
            <a:endParaRPr lang="en-US"/>
          </a:p>
        </p:txBody>
      </p:sp>
    </p:spTree>
    <p:extLst>
      <p:ext uri="{BB962C8B-B14F-4D97-AF65-F5344CB8AC3E}">
        <p14:creationId xmlns:p14="http://schemas.microsoft.com/office/powerpoint/2010/main" val="2553756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B039B-4549-4622-A2AE-37ADA8C727AB}"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F12FB-A6AA-4613-A8C5-51016EA6B276}" type="slidenum">
              <a:rPr lang="en-US" smtClean="0"/>
              <a:t>‹#›</a:t>
            </a:fld>
            <a:endParaRPr lang="en-US"/>
          </a:p>
        </p:txBody>
      </p:sp>
    </p:spTree>
    <p:extLst>
      <p:ext uri="{BB962C8B-B14F-4D97-AF65-F5344CB8AC3E}">
        <p14:creationId xmlns:p14="http://schemas.microsoft.com/office/powerpoint/2010/main" val="4152383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B039B-4549-4622-A2AE-37ADA8C727AB}" type="datetimeFigureOut">
              <a:rPr lang="en-US" smtClean="0"/>
              <a:t>4/8/2015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5F12FB-A6AA-4613-A8C5-51016EA6B276}" type="slidenum">
              <a:rPr lang="en-US" smtClean="0"/>
              <a:t>‹#›</a:t>
            </a:fld>
            <a:endParaRPr lang="en-US"/>
          </a:p>
        </p:txBody>
      </p:sp>
    </p:spTree>
    <p:extLst>
      <p:ext uri="{BB962C8B-B14F-4D97-AF65-F5344CB8AC3E}">
        <p14:creationId xmlns:p14="http://schemas.microsoft.com/office/powerpoint/2010/main" val="2713562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n.wikipedia.org/wiki/Base_rate_fallac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n.wikipedia.org/wiki/Bayes'_Theore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Probability" TargetMode="External"/><Relationship Id="rId2" Type="http://schemas.openxmlformats.org/officeDocument/2006/relationships/hyperlink" Target="http://en.wikipedia.org/wiki/Probability_theory" TargetMode="External"/><Relationship Id="rId1" Type="http://schemas.openxmlformats.org/officeDocument/2006/relationships/slideLayout" Target="../slideLayouts/slideLayout2.xml"/><Relationship Id="rId4" Type="http://schemas.openxmlformats.org/officeDocument/2006/relationships/hyperlink" Target="http://en.wikipedia.org/wiki/Event_%28probability_theory%2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Conditional probability</a:t>
            </a:r>
            <a:endParaRPr lang="en-US" dirty="0"/>
          </a:p>
        </p:txBody>
      </p:sp>
    </p:spTree>
    <p:extLst>
      <p:ext uri="{BB962C8B-B14F-4D97-AF65-F5344CB8AC3E}">
        <p14:creationId xmlns:p14="http://schemas.microsoft.com/office/powerpoint/2010/main" val="1299652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6600" dirty="0" smtClean="0"/>
              <a:t>Falsely equating the two probabilities causes various errors of reasoning such as the </a:t>
            </a:r>
            <a:r>
              <a:rPr lang="en-US" sz="6600" dirty="0" smtClean="0">
                <a:hlinkClick r:id="rId2" tooltip="Base rate fallacy"/>
              </a:rPr>
              <a:t>base rate fallacy</a:t>
            </a:r>
            <a:r>
              <a:rPr lang="en-US" sz="6600" dirty="0" smtClean="0"/>
              <a:t>.</a:t>
            </a:r>
          </a:p>
        </p:txBody>
      </p:sp>
    </p:spTree>
    <p:extLst>
      <p:ext uri="{BB962C8B-B14F-4D97-AF65-F5344CB8AC3E}">
        <p14:creationId xmlns:p14="http://schemas.microsoft.com/office/powerpoint/2010/main" val="1698028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marL="0" indent="0">
              <a:buNone/>
            </a:pPr>
            <a:r>
              <a:rPr lang="en-US" sz="6600" dirty="0" smtClean="0"/>
              <a:t>Conditional probabilities can be correctly reversed using </a:t>
            </a:r>
            <a:r>
              <a:rPr lang="en-US" sz="6600" dirty="0" smtClean="0">
                <a:hlinkClick r:id="rId2" tooltip="Bayes' Theorem"/>
              </a:rPr>
              <a:t>Bayes' Theorem</a:t>
            </a:r>
            <a:r>
              <a:rPr lang="en-US" sz="6600" dirty="0" smtClean="0"/>
              <a:t>.</a:t>
            </a:r>
          </a:p>
        </p:txBody>
      </p:sp>
    </p:spTree>
    <p:extLst>
      <p:ext uri="{BB962C8B-B14F-4D97-AF65-F5344CB8AC3E}">
        <p14:creationId xmlns:p14="http://schemas.microsoft.com/office/powerpoint/2010/main" val="1578410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4400" i="1" dirty="0" smtClean="0"/>
              <a:t>P</a:t>
            </a:r>
            <a:r>
              <a:rPr lang="en-US" sz="4400" dirty="0" smtClean="0"/>
              <a:t>(</a:t>
            </a:r>
            <a:r>
              <a:rPr lang="en-US" sz="4400" i="1" dirty="0" smtClean="0"/>
              <a:t>A</a:t>
            </a:r>
            <a:r>
              <a:rPr lang="en-US" sz="4400" dirty="0" smtClean="0"/>
              <a:t>|</a:t>
            </a:r>
            <a:r>
              <a:rPr lang="en-US" sz="4400" i="1" dirty="0" smtClean="0"/>
              <a:t>B</a:t>
            </a:r>
            <a:r>
              <a:rPr lang="en-US" sz="4400" dirty="0" smtClean="0"/>
              <a:t>) (the conditional probability of A given B) may or may not be equal to P(A) (the unconditional probability of A). If </a:t>
            </a:r>
            <a:r>
              <a:rPr lang="en-US" sz="4400" i="1" dirty="0" smtClean="0"/>
              <a:t>P</a:t>
            </a:r>
            <a:r>
              <a:rPr lang="en-US" sz="4400" dirty="0" smtClean="0"/>
              <a:t>(</a:t>
            </a:r>
            <a:r>
              <a:rPr lang="en-US" sz="4400" i="1" dirty="0" smtClean="0"/>
              <a:t>A</a:t>
            </a:r>
            <a:r>
              <a:rPr lang="en-US" sz="4400" dirty="0" smtClean="0"/>
              <a:t>|</a:t>
            </a:r>
            <a:r>
              <a:rPr lang="en-US" sz="4400" i="1" dirty="0" smtClean="0"/>
              <a:t>B</a:t>
            </a:r>
            <a:r>
              <a:rPr lang="en-US" sz="4400" dirty="0" smtClean="0"/>
              <a:t>) = P(A), </a:t>
            </a:r>
            <a:r>
              <a:rPr lang="en-US" sz="4400" i="1" dirty="0" smtClean="0"/>
              <a:t>A</a:t>
            </a:r>
            <a:r>
              <a:rPr lang="en-US" sz="4400" dirty="0" smtClean="0"/>
              <a:t> and </a:t>
            </a:r>
            <a:r>
              <a:rPr lang="en-US" sz="4400" i="1" dirty="0" smtClean="0"/>
              <a:t>B</a:t>
            </a:r>
            <a:r>
              <a:rPr lang="en-US" sz="4400" dirty="0" smtClean="0"/>
              <a:t> are said to be independent.</a:t>
            </a:r>
          </a:p>
        </p:txBody>
      </p:sp>
    </p:spTree>
    <p:extLst>
      <p:ext uri="{BB962C8B-B14F-4D97-AF65-F5344CB8AC3E}">
        <p14:creationId xmlns:p14="http://schemas.microsoft.com/office/powerpoint/2010/main" val="1802548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4400" dirty="0" smtClean="0"/>
              <a:t>In </a:t>
            </a:r>
            <a:r>
              <a:rPr lang="en-US" sz="4400" dirty="0" smtClean="0">
                <a:hlinkClick r:id="rId2" tooltip="Probability theory"/>
              </a:rPr>
              <a:t>probability theory</a:t>
            </a:r>
            <a:r>
              <a:rPr lang="en-US" sz="4400" dirty="0" smtClean="0"/>
              <a:t>, a </a:t>
            </a:r>
            <a:r>
              <a:rPr lang="en-US" sz="4400" b="1" dirty="0" smtClean="0"/>
              <a:t>conditional probability</a:t>
            </a:r>
            <a:r>
              <a:rPr lang="en-US" sz="4400" dirty="0" smtClean="0"/>
              <a:t> measures the </a:t>
            </a:r>
            <a:r>
              <a:rPr lang="en-US" sz="4400" dirty="0" smtClean="0">
                <a:hlinkClick r:id="rId3" tooltip="Probability"/>
              </a:rPr>
              <a:t>probability</a:t>
            </a:r>
            <a:r>
              <a:rPr lang="en-US" sz="4400" dirty="0" smtClean="0"/>
              <a:t> of an </a:t>
            </a:r>
            <a:r>
              <a:rPr lang="en-US" sz="4400" dirty="0" smtClean="0">
                <a:hlinkClick r:id="rId4" tooltip="Event (probability theory)"/>
              </a:rPr>
              <a:t>event</a:t>
            </a:r>
            <a:r>
              <a:rPr lang="en-US" sz="4400" dirty="0" smtClean="0"/>
              <a:t> given that (by assumption, presumption, assertion or evidence) another event has occurred.</a:t>
            </a:r>
          </a:p>
        </p:txBody>
      </p:sp>
    </p:spTree>
    <p:extLst>
      <p:ext uri="{BB962C8B-B14F-4D97-AF65-F5344CB8AC3E}">
        <p14:creationId xmlns:p14="http://schemas.microsoft.com/office/powerpoint/2010/main" val="1207217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6600" dirty="0" smtClean="0"/>
              <a:t>For example, the probability that any given person has a cough on any given day may be only 5%.</a:t>
            </a:r>
          </a:p>
        </p:txBody>
      </p:sp>
    </p:spTree>
    <p:extLst>
      <p:ext uri="{BB962C8B-B14F-4D97-AF65-F5344CB8AC3E}">
        <p14:creationId xmlns:p14="http://schemas.microsoft.com/office/powerpoint/2010/main" val="124449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6600" dirty="0" smtClean="0"/>
              <a:t>But if we know or assume that the person has a cold, then they are much more likely to be coughing.</a:t>
            </a:r>
          </a:p>
        </p:txBody>
      </p:sp>
    </p:spTree>
    <p:extLst>
      <p:ext uri="{BB962C8B-B14F-4D97-AF65-F5344CB8AC3E}">
        <p14:creationId xmlns:p14="http://schemas.microsoft.com/office/powerpoint/2010/main" val="421483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sz="6600" dirty="0" smtClean="0"/>
              <a:t>The conditional probability of coughing given that you have a cold might be a much higher 75%.</a:t>
            </a:r>
          </a:p>
        </p:txBody>
      </p:sp>
    </p:spTree>
    <p:extLst>
      <p:ext uri="{BB962C8B-B14F-4D97-AF65-F5344CB8AC3E}">
        <p14:creationId xmlns:p14="http://schemas.microsoft.com/office/powerpoint/2010/main" val="34278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4400" dirty="0" smtClean="0"/>
              <a:t>If the event of interest is </a:t>
            </a:r>
            <a:r>
              <a:rPr lang="en-US" sz="4400" i="1" dirty="0" smtClean="0"/>
              <a:t>A</a:t>
            </a:r>
            <a:r>
              <a:rPr lang="en-US" sz="4400" dirty="0" smtClean="0"/>
              <a:t> and the event </a:t>
            </a:r>
            <a:r>
              <a:rPr lang="en-US" sz="4400" i="1" dirty="0" smtClean="0"/>
              <a:t>B</a:t>
            </a:r>
            <a:r>
              <a:rPr lang="en-US" sz="4400" dirty="0" smtClean="0"/>
              <a:t> is known or assumed to have occurred, "the conditional probability of </a:t>
            </a:r>
            <a:r>
              <a:rPr lang="en-US" sz="4400" i="1" dirty="0" smtClean="0"/>
              <a:t>A</a:t>
            </a:r>
            <a:r>
              <a:rPr lang="en-US" sz="4400" dirty="0" smtClean="0"/>
              <a:t> given </a:t>
            </a:r>
            <a:r>
              <a:rPr lang="en-US" sz="4400" i="1" dirty="0" smtClean="0"/>
              <a:t>B</a:t>
            </a:r>
            <a:r>
              <a:rPr lang="en-US" sz="4400" dirty="0" smtClean="0"/>
              <a:t>", or "the probability of </a:t>
            </a:r>
            <a:r>
              <a:rPr lang="en-US" sz="4400" i="1" dirty="0" smtClean="0"/>
              <a:t>A</a:t>
            </a:r>
            <a:r>
              <a:rPr lang="en-US" sz="4400" dirty="0" smtClean="0"/>
              <a:t> under the condition </a:t>
            </a:r>
            <a:r>
              <a:rPr lang="en-US" sz="4400" i="1" dirty="0" smtClean="0"/>
              <a:t>B</a:t>
            </a:r>
            <a:r>
              <a:rPr lang="en-US" sz="4400" dirty="0" smtClean="0"/>
              <a:t>", is usually written as </a:t>
            </a:r>
            <a:r>
              <a:rPr lang="en-US" sz="4400" i="1" dirty="0" smtClean="0"/>
              <a:t>P</a:t>
            </a:r>
            <a:r>
              <a:rPr lang="en-US" sz="4400" dirty="0" smtClean="0"/>
              <a:t>(</a:t>
            </a:r>
            <a:r>
              <a:rPr lang="en-US" sz="4400" i="1" dirty="0" smtClean="0"/>
              <a:t>A</a:t>
            </a:r>
            <a:r>
              <a:rPr lang="en-US" sz="4400" dirty="0" smtClean="0"/>
              <a:t>|</a:t>
            </a:r>
            <a:r>
              <a:rPr lang="en-US" sz="4400" i="1" dirty="0" smtClean="0"/>
              <a:t>B</a:t>
            </a:r>
            <a:r>
              <a:rPr lang="en-US" sz="4400" dirty="0" smtClean="0"/>
              <a:t>), or sometimes </a:t>
            </a:r>
            <a:r>
              <a:rPr lang="en-US" sz="4400" i="1" dirty="0" smtClean="0"/>
              <a:t>P</a:t>
            </a:r>
            <a:r>
              <a:rPr lang="en-US" sz="4400" i="1" baseline="-25000" dirty="0" smtClean="0"/>
              <a:t>B</a:t>
            </a:r>
            <a:r>
              <a:rPr lang="en-US" sz="4400" dirty="0" smtClean="0"/>
              <a:t>(</a:t>
            </a:r>
            <a:r>
              <a:rPr lang="en-US" sz="4400" i="1" dirty="0" smtClean="0"/>
              <a:t>A</a:t>
            </a:r>
            <a:r>
              <a:rPr lang="en-US" sz="4400" dirty="0" smtClean="0"/>
              <a:t>).</a:t>
            </a:r>
          </a:p>
        </p:txBody>
      </p:sp>
    </p:spTree>
    <p:extLst>
      <p:ext uri="{BB962C8B-B14F-4D97-AF65-F5344CB8AC3E}">
        <p14:creationId xmlns:p14="http://schemas.microsoft.com/office/powerpoint/2010/main" val="4282098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dirty="0" smtClean="0"/>
              <a:t>The concept of conditional probability is one of the most fundamental and one of the most important concepts in probability theory. But conditional probabilities can be quite slippery and require careful interpretation. For example, there need not be a causal or temporal relationship between A and B.</a:t>
            </a:r>
          </a:p>
        </p:txBody>
      </p:sp>
    </p:spTree>
    <p:extLst>
      <p:ext uri="{BB962C8B-B14F-4D97-AF65-F5344CB8AC3E}">
        <p14:creationId xmlns:p14="http://schemas.microsoft.com/office/powerpoint/2010/main" val="1410180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marL="0" indent="0">
              <a:buNone/>
            </a:pPr>
            <a:r>
              <a:rPr lang="en-US" sz="8800" dirty="0" smtClean="0"/>
              <a:t>In general </a:t>
            </a:r>
            <a:r>
              <a:rPr lang="en-US" sz="8800" i="1" dirty="0" smtClean="0"/>
              <a:t>P</a:t>
            </a:r>
            <a:r>
              <a:rPr lang="en-US" sz="8800" dirty="0" smtClean="0"/>
              <a:t>(</a:t>
            </a:r>
            <a:r>
              <a:rPr lang="en-US" sz="8800" i="1" dirty="0" smtClean="0"/>
              <a:t>A</a:t>
            </a:r>
            <a:r>
              <a:rPr lang="en-US" sz="8800" dirty="0" smtClean="0"/>
              <a:t>|</a:t>
            </a:r>
            <a:r>
              <a:rPr lang="en-US" sz="8800" i="1" dirty="0" smtClean="0"/>
              <a:t>B</a:t>
            </a:r>
            <a:r>
              <a:rPr lang="en-US" sz="8800" dirty="0" smtClean="0"/>
              <a:t>) is not equal to </a:t>
            </a:r>
            <a:r>
              <a:rPr lang="en-US" sz="8800" i="1" dirty="0" smtClean="0"/>
              <a:t>P</a:t>
            </a:r>
            <a:r>
              <a:rPr lang="en-US" sz="8800" dirty="0" smtClean="0"/>
              <a:t>(</a:t>
            </a:r>
            <a:r>
              <a:rPr lang="en-US" sz="8800" i="1" dirty="0" smtClean="0"/>
              <a:t>B</a:t>
            </a:r>
            <a:r>
              <a:rPr lang="en-US" sz="8800" dirty="0" smtClean="0"/>
              <a:t>|</a:t>
            </a:r>
            <a:r>
              <a:rPr lang="en-US" sz="8800" i="1" dirty="0" smtClean="0"/>
              <a:t>A</a:t>
            </a:r>
            <a:r>
              <a:rPr lang="en-US" sz="8800" dirty="0" smtClean="0"/>
              <a:t>).</a:t>
            </a:r>
          </a:p>
        </p:txBody>
      </p:sp>
    </p:spTree>
    <p:extLst>
      <p:ext uri="{BB962C8B-B14F-4D97-AF65-F5344CB8AC3E}">
        <p14:creationId xmlns:p14="http://schemas.microsoft.com/office/powerpoint/2010/main" val="181701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4400" dirty="0" smtClean="0"/>
              <a:t>For example, if you have cancer you might have a 90% chance of testing positive for cancer, but if you test positive for cancer you might have only a 10% of actually having cancer because cancer is very rare.</a:t>
            </a:r>
          </a:p>
        </p:txBody>
      </p:sp>
    </p:spTree>
    <p:extLst>
      <p:ext uri="{BB962C8B-B14F-4D97-AF65-F5344CB8AC3E}">
        <p14:creationId xmlns:p14="http://schemas.microsoft.com/office/powerpoint/2010/main" val="3501105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318</Words>
  <Application>Microsoft Office PowerPoint</Application>
  <PresentationFormat>On-screen Show (4:3)</PresentationFormat>
  <Paragraphs>12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Conditional probability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probability</dc:title>
  <dc:creator>LENOVO</dc:creator>
  <cp:lastModifiedBy>LENOVO</cp:lastModifiedBy>
  <cp:revision>1</cp:revision>
  <dcterms:created xsi:type="dcterms:W3CDTF">2015-04-08T02:46:05Z</dcterms:created>
  <dcterms:modified xsi:type="dcterms:W3CDTF">2015-04-08T02:52:56Z</dcterms:modified>
</cp:coreProperties>
</file>