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8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9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6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0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8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8673-80D2-4A2D-B823-A09C307D307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A2BF-1A15-482D-8DFF-3D9884DC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6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untable_set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thematical_structure" TargetMode="External"/><Relationship Id="rId4" Type="http://schemas.openxmlformats.org/officeDocument/2006/relationships/hyperlink" Target="http://en.wikipedia.org/wiki/Discrete_mathematic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gebraic_combinatorics" TargetMode="External"/><Relationship Id="rId3" Type="http://schemas.openxmlformats.org/officeDocument/2006/relationships/hyperlink" Target="http://en.wikipedia.org/wiki/Combinatorial_design" TargetMode="External"/><Relationship Id="rId7" Type="http://schemas.openxmlformats.org/officeDocument/2006/relationships/hyperlink" Target="http://en.wikipedia.org/wiki/Algebra" TargetMode="External"/><Relationship Id="rId2" Type="http://schemas.openxmlformats.org/officeDocument/2006/relationships/hyperlink" Target="http://en.wikipedia.org/wiki/Enumerative_combinator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mbinatorial_optimization" TargetMode="External"/><Relationship Id="rId5" Type="http://schemas.openxmlformats.org/officeDocument/2006/relationships/hyperlink" Target="http://en.wikipedia.org/wiki/Extremal_combinatorics" TargetMode="External"/><Relationship Id="rId4" Type="http://schemas.openxmlformats.org/officeDocument/2006/relationships/hyperlink" Target="http://en.wikipedia.org/wiki/Matroi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rgodic_theory" TargetMode="External"/><Relationship Id="rId3" Type="http://schemas.openxmlformats.org/officeDocument/2006/relationships/hyperlink" Target="http://en.wikipedia.org/wiki/Probability_theory" TargetMode="External"/><Relationship Id="rId7" Type="http://schemas.openxmlformats.org/officeDocument/2006/relationships/hyperlink" Target="http://en.wikipedia.org/wiki/Computer_science" TargetMode="External"/><Relationship Id="rId2" Type="http://schemas.openxmlformats.org/officeDocument/2006/relationships/hyperlink" Target="http://en.wikipedia.org/wiki/Algeb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thematical_optimization" TargetMode="External"/><Relationship Id="rId5" Type="http://schemas.openxmlformats.org/officeDocument/2006/relationships/hyperlink" Target="http://en.wikipedia.org/wiki/Geometry" TargetMode="External"/><Relationship Id="rId4" Type="http://schemas.openxmlformats.org/officeDocument/2006/relationships/hyperlink" Target="http://en.wikipedia.org/wiki/Topology" TargetMode="External"/><Relationship Id="rId9" Type="http://schemas.openxmlformats.org/officeDocument/2006/relationships/hyperlink" Target="http://en.wikipedia.org/wiki/Statistical_physi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raph_theo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alysis_of_algorithm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ematici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Combinatorics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3678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b="1" dirty="0" err="1" smtClean="0"/>
              <a:t>Combinatorics</a:t>
            </a:r>
            <a:r>
              <a:rPr lang="en-US" sz="5500" dirty="0" smtClean="0"/>
              <a:t> is a branch of </a:t>
            </a:r>
            <a:r>
              <a:rPr lang="en-US" sz="5500" dirty="0" smtClean="0">
                <a:hlinkClick r:id="rId2" tooltip="Mathematics"/>
              </a:rPr>
              <a:t>mathematics</a:t>
            </a:r>
            <a:r>
              <a:rPr lang="en-US" sz="5500" dirty="0" smtClean="0"/>
              <a:t> concerning the study of finite or </a:t>
            </a:r>
            <a:r>
              <a:rPr lang="en-US" sz="5500" dirty="0" smtClean="0">
                <a:hlinkClick r:id="rId3" tooltip="Countable set"/>
              </a:rPr>
              <a:t>countable</a:t>
            </a:r>
            <a:r>
              <a:rPr lang="en-US" sz="5500" dirty="0" smtClean="0"/>
              <a:t> </a:t>
            </a:r>
            <a:r>
              <a:rPr lang="en-US" sz="5500" dirty="0" smtClean="0">
                <a:hlinkClick r:id="rId4" tooltip="Discrete mathematics"/>
              </a:rPr>
              <a:t>discrete</a:t>
            </a:r>
            <a:r>
              <a:rPr lang="en-US" sz="5500" dirty="0" smtClean="0"/>
              <a:t> </a:t>
            </a:r>
            <a:r>
              <a:rPr lang="en-US" sz="5500" dirty="0" smtClean="0">
                <a:hlinkClick r:id="rId5" tooltip="Mathematical structure"/>
              </a:rPr>
              <a:t>structures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61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Aspects of </a:t>
            </a:r>
            <a:r>
              <a:rPr lang="en-US" dirty="0" err="1" smtClean="0"/>
              <a:t>combinatorics</a:t>
            </a:r>
            <a:r>
              <a:rPr lang="en-US" dirty="0" smtClean="0"/>
              <a:t> include counting the structures of a given kind and size (</a:t>
            </a:r>
            <a:r>
              <a:rPr lang="en-US" dirty="0" smtClean="0">
                <a:hlinkClick r:id="rId2" tooltip="Enumerative combinatorics"/>
              </a:rPr>
              <a:t>enumerative </a:t>
            </a:r>
            <a:r>
              <a:rPr lang="en-US" dirty="0" err="1" smtClean="0">
                <a:hlinkClick r:id="rId2" tooltip="Enumerative combinatorics"/>
              </a:rPr>
              <a:t>combinatorics</a:t>
            </a:r>
            <a:r>
              <a:rPr lang="en-US" dirty="0" smtClean="0"/>
              <a:t>), deciding when certain criteria can be met, and constructing and analyzing objects meeting the criteria (as in </a:t>
            </a:r>
            <a:r>
              <a:rPr lang="en-US" dirty="0" smtClean="0">
                <a:hlinkClick r:id="rId3" tooltip="Combinatorial design"/>
              </a:rPr>
              <a:t>combinatorial designs</a:t>
            </a:r>
            <a:r>
              <a:rPr lang="en-US" dirty="0" smtClean="0"/>
              <a:t> and </a:t>
            </a:r>
            <a:r>
              <a:rPr lang="en-US" dirty="0" err="1" smtClean="0">
                <a:hlinkClick r:id="rId4" tooltip="Matroid"/>
              </a:rPr>
              <a:t>matroid</a:t>
            </a:r>
            <a:r>
              <a:rPr lang="en-US" dirty="0" smtClean="0"/>
              <a:t> theory), finding "largest", "smallest", or "optimal" objects (</a:t>
            </a:r>
            <a:r>
              <a:rPr lang="en-US" dirty="0" err="1" smtClean="0">
                <a:hlinkClick r:id="rId5" tooltip="Extremal combinatorics"/>
              </a:rPr>
              <a:t>extremal</a:t>
            </a:r>
            <a:r>
              <a:rPr lang="en-US" dirty="0" smtClean="0">
                <a:hlinkClick r:id="rId5" tooltip="Extremal combinatorics"/>
              </a:rPr>
              <a:t> </a:t>
            </a:r>
            <a:r>
              <a:rPr lang="en-US" dirty="0" err="1" smtClean="0">
                <a:hlinkClick r:id="rId5" tooltip="Extremal combinatorics"/>
              </a:rPr>
              <a:t>combinatorics</a:t>
            </a:r>
            <a:r>
              <a:rPr lang="en-US" dirty="0" smtClean="0"/>
              <a:t> and </a:t>
            </a:r>
            <a:r>
              <a:rPr lang="en-US" dirty="0" smtClean="0">
                <a:hlinkClick r:id="rId6" tooltip="Combinatorial optimization"/>
              </a:rPr>
              <a:t>combinatorial optimization</a:t>
            </a:r>
            <a:r>
              <a:rPr lang="en-US" dirty="0" smtClean="0"/>
              <a:t>), and studying combinatorial structures arising in an </a:t>
            </a:r>
            <a:r>
              <a:rPr lang="en-US" dirty="0" smtClean="0">
                <a:hlinkClick r:id="rId7" tooltip="Algebra"/>
              </a:rPr>
              <a:t>algebraic</a:t>
            </a:r>
            <a:r>
              <a:rPr lang="en-US" dirty="0" smtClean="0"/>
              <a:t> context, or applying algebraic techniques to combinatorial problems (</a:t>
            </a:r>
            <a:r>
              <a:rPr lang="en-US" dirty="0" smtClean="0">
                <a:hlinkClick r:id="rId8" tooltip="Algebraic combinatorics"/>
              </a:rPr>
              <a:t>algebraic </a:t>
            </a:r>
            <a:r>
              <a:rPr lang="en-US" dirty="0" err="1" smtClean="0">
                <a:hlinkClick r:id="rId8" tooltip="Algebraic combinatorics"/>
              </a:rPr>
              <a:t>combinatorics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9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Combinatorial problems arise in many areas of pure mathematics, notably in </a:t>
            </a:r>
            <a:r>
              <a:rPr lang="en-US" sz="4400" dirty="0" smtClean="0">
                <a:hlinkClick r:id="rId2" tooltip="Algebra"/>
              </a:rPr>
              <a:t>algebra</a:t>
            </a:r>
            <a:r>
              <a:rPr lang="en-US" sz="4400" dirty="0" smtClean="0"/>
              <a:t>, </a:t>
            </a:r>
            <a:r>
              <a:rPr lang="en-US" sz="4400" dirty="0" smtClean="0">
                <a:hlinkClick r:id="rId3" tooltip="Probability theory"/>
              </a:rPr>
              <a:t>probability theory</a:t>
            </a:r>
            <a:r>
              <a:rPr lang="en-US" sz="4400" dirty="0" smtClean="0"/>
              <a:t>, </a:t>
            </a:r>
            <a:r>
              <a:rPr lang="en-US" sz="4400" dirty="0" smtClean="0">
                <a:hlinkClick r:id="rId4" tooltip="Topology"/>
              </a:rPr>
              <a:t>topology</a:t>
            </a:r>
            <a:r>
              <a:rPr lang="en-US" sz="4400" dirty="0" smtClean="0"/>
              <a:t>, and </a:t>
            </a:r>
            <a:r>
              <a:rPr lang="en-US" sz="4400" dirty="0" smtClean="0">
                <a:hlinkClick r:id="rId5" tooltip="Geometry"/>
              </a:rPr>
              <a:t>geometry</a:t>
            </a:r>
            <a:r>
              <a:rPr lang="en-US" sz="4400" dirty="0" smtClean="0"/>
              <a:t>, and </a:t>
            </a:r>
            <a:r>
              <a:rPr lang="en-US" sz="4400" dirty="0" err="1" smtClean="0"/>
              <a:t>combinatorics</a:t>
            </a:r>
            <a:r>
              <a:rPr lang="en-US" sz="4400" dirty="0" smtClean="0"/>
              <a:t> also has many applications in </a:t>
            </a:r>
            <a:r>
              <a:rPr lang="en-US" sz="4400" dirty="0" smtClean="0">
                <a:hlinkClick r:id="rId6" tooltip="Mathematical optimization"/>
              </a:rPr>
              <a:t>mathematical optimization</a:t>
            </a:r>
            <a:r>
              <a:rPr lang="en-US" sz="4400" dirty="0" smtClean="0"/>
              <a:t>, </a:t>
            </a:r>
            <a:r>
              <a:rPr lang="en-US" sz="4400" dirty="0" smtClean="0">
                <a:hlinkClick r:id="rId7" tooltip="Computer science"/>
              </a:rPr>
              <a:t>computer science</a:t>
            </a:r>
            <a:r>
              <a:rPr lang="en-US" sz="4400" dirty="0" smtClean="0"/>
              <a:t>, </a:t>
            </a:r>
            <a:r>
              <a:rPr lang="en-US" sz="4400" dirty="0" err="1" smtClean="0">
                <a:hlinkClick r:id="rId8" tooltip="Ergodic theory"/>
              </a:rPr>
              <a:t>ergodic</a:t>
            </a:r>
            <a:r>
              <a:rPr lang="en-US" sz="4400" dirty="0" smtClean="0">
                <a:hlinkClick r:id="rId8" tooltip="Ergodic theory"/>
              </a:rPr>
              <a:t> theory</a:t>
            </a:r>
            <a:r>
              <a:rPr lang="en-US" sz="4400" dirty="0" smtClean="0"/>
              <a:t> and </a:t>
            </a:r>
            <a:r>
              <a:rPr lang="en-US" sz="4400" dirty="0" smtClean="0">
                <a:hlinkClick r:id="rId9" tooltip="Statistical physics"/>
              </a:rPr>
              <a:t>statistical physics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7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Many combinatorial questions have historically been considered in isolation, giving an </a:t>
            </a:r>
            <a:r>
              <a:rPr lang="en-US" sz="4400" i="1" dirty="0" smtClean="0"/>
              <a:t>ad hoc</a:t>
            </a:r>
            <a:r>
              <a:rPr lang="en-US" sz="4400" dirty="0" smtClean="0"/>
              <a:t> solution to a problem arising in some mathematical context.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5486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 the later twentieth century, however, powerful and general theoretical methods were developed, making </a:t>
            </a:r>
            <a:r>
              <a:rPr lang="en-US" sz="4400" dirty="0" err="1" smtClean="0"/>
              <a:t>combinatorics</a:t>
            </a:r>
            <a:r>
              <a:rPr lang="en-US" sz="4400" dirty="0" smtClean="0"/>
              <a:t> into an independent branch of mathematics in its own right.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228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One of the oldest and most accessible parts of </a:t>
            </a:r>
            <a:r>
              <a:rPr lang="en-US" sz="4400" dirty="0" err="1" smtClean="0"/>
              <a:t>combinatorics</a:t>
            </a:r>
            <a:r>
              <a:rPr lang="en-US" sz="4400" dirty="0" smtClean="0"/>
              <a:t> is </a:t>
            </a:r>
            <a:r>
              <a:rPr lang="en-US" sz="4400" dirty="0" smtClean="0">
                <a:hlinkClick r:id="rId2" tooltip="Graph theory"/>
              </a:rPr>
              <a:t>graph theory</a:t>
            </a:r>
            <a:r>
              <a:rPr lang="en-US" sz="4400" dirty="0" smtClean="0"/>
              <a:t>, which also has numerous natural connections to other areas.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510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err="1" smtClean="0"/>
              <a:t>Combinatorics</a:t>
            </a:r>
            <a:r>
              <a:rPr lang="en-US" sz="5500" dirty="0" smtClean="0"/>
              <a:t> is used frequently in computer science to obtain formulas and estimates in the </a:t>
            </a:r>
            <a:r>
              <a:rPr lang="en-US" sz="5500" dirty="0" smtClean="0">
                <a:hlinkClick r:id="rId2" tooltip="Analysis of algorithms"/>
              </a:rPr>
              <a:t>analysis of algorithms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04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A </a:t>
            </a:r>
            <a:r>
              <a:rPr lang="en-US" sz="5500" dirty="0" smtClean="0">
                <a:hlinkClick r:id="rId2" tooltip="Mathematician"/>
              </a:rPr>
              <a:t>mathematician</a:t>
            </a:r>
            <a:r>
              <a:rPr lang="en-US" sz="5500" dirty="0" smtClean="0"/>
              <a:t> who studies </a:t>
            </a:r>
            <a:r>
              <a:rPr lang="en-US" sz="5500" dirty="0" err="1" smtClean="0"/>
              <a:t>combinatorics</a:t>
            </a:r>
            <a:r>
              <a:rPr lang="en-US" sz="5500" dirty="0" smtClean="0"/>
              <a:t> is called a </a:t>
            </a:r>
            <a:r>
              <a:rPr lang="en-US" sz="5500" b="1" dirty="0" err="1" smtClean="0"/>
              <a:t>combinatorialist</a:t>
            </a:r>
            <a:r>
              <a:rPr lang="en-US" sz="5500" dirty="0" smtClean="0"/>
              <a:t> or a </a:t>
            </a:r>
            <a:r>
              <a:rPr lang="en-US" sz="5500" b="1" dirty="0" err="1" smtClean="0"/>
              <a:t>combinatorist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891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Combinatorics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Combinatorics</dc:title>
  <dc:creator>LENOVO</dc:creator>
  <cp:lastModifiedBy>LENOVO</cp:lastModifiedBy>
  <cp:revision>1</cp:revision>
  <dcterms:created xsi:type="dcterms:W3CDTF">2015-04-08T01:12:20Z</dcterms:created>
  <dcterms:modified xsi:type="dcterms:W3CDTF">2015-04-08T01:18:44Z</dcterms:modified>
</cp:coreProperties>
</file>