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612F-1C89-4E5C-9723-0E8A7012BE3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3B379-9DB1-483D-8E9A-4A3FE98EC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612F-1C89-4E5C-9723-0E8A7012BE3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3B379-9DB1-483D-8E9A-4A3FE98EC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7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612F-1C89-4E5C-9723-0E8A7012BE3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3B379-9DB1-483D-8E9A-4A3FE98EC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1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612F-1C89-4E5C-9723-0E8A7012BE3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3B379-9DB1-483D-8E9A-4A3FE98EC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1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612F-1C89-4E5C-9723-0E8A7012BE3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3B379-9DB1-483D-8E9A-4A3FE98EC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8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612F-1C89-4E5C-9723-0E8A7012BE3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3B379-9DB1-483D-8E9A-4A3FE98EC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9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612F-1C89-4E5C-9723-0E8A7012BE3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3B379-9DB1-483D-8E9A-4A3FE98EC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0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612F-1C89-4E5C-9723-0E8A7012BE3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3B379-9DB1-483D-8E9A-4A3FE98EC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8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612F-1C89-4E5C-9723-0E8A7012BE3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3B379-9DB1-483D-8E9A-4A3FE98EC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6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612F-1C89-4E5C-9723-0E8A7012BE3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3B379-9DB1-483D-8E9A-4A3FE98EC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6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612F-1C89-4E5C-9723-0E8A7012BE3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3B379-9DB1-483D-8E9A-4A3FE98EC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3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4612F-1C89-4E5C-9723-0E8A7012BE3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3B379-9DB1-483D-8E9A-4A3FE98EC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7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ormal_language" TargetMode="External"/><Relationship Id="rId3" Type="http://schemas.openxmlformats.org/officeDocument/2006/relationships/hyperlink" Target="http://en.wikipedia.org/wiki/Philosophy" TargetMode="External"/><Relationship Id="rId7" Type="http://schemas.openxmlformats.org/officeDocument/2006/relationships/hyperlink" Target="http://en.wikipedia.org/wiki/Sentence_%28linguistics%29" TargetMode="External"/><Relationship Id="rId2" Type="http://schemas.openxmlformats.org/officeDocument/2006/relationships/hyperlink" Target="http://en.wikipedia.org/wiki/Logi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tatement_%28logic%29" TargetMode="External"/><Relationship Id="rId5" Type="http://schemas.openxmlformats.org/officeDocument/2006/relationships/hyperlink" Target="http://en.wikipedia.org/wiki/Proposition" TargetMode="External"/><Relationship Id="rId4" Type="http://schemas.openxmlformats.org/officeDocument/2006/relationships/hyperlink" Target="http://en.wikipedia.org/wiki/Natural_languag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ductive_argument" TargetMode="External"/><Relationship Id="rId2" Type="http://schemas.openxmlformats.org/officeDocument/2006/relationships/hyperlink" Target="http://en.wikipedia.org/wiki/Deductive_argu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World_disclosure" TargetMode="External"/><Relationship Id="rId5" Type="http://schemas.openxmlformats.org/officeDocument/2006/relationships/hyperlink" Target="http://en.wikipedia.org/wiki/Retroduction" TargetMode="External"/><Relationship Id="rId4" Type="http://schemas.openxmlformats.org/officeDocument/2006/relationships/hyperlink" Target="http://en.wikipedia.org/wiki/Transcendental_arg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hetoric" TargetMode="External"/><Relationship Id="rId2" Type="http://schemas.openxmlformats.org/officeDocument/2006/relationships/hyperlink" Target="http://en.wikipedia.org/wiki/Reas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nterpretation_(logic)" TargetMode="External"/><Relationship Id="rId5" Type="http://schemas.openxmlformats.org/officeDocument/2006/relationships/hyperlink" Target="http://en.wikipedia.org/wiki/Logical_form" TargetMode="External"/><Relationship Id="rId4" Type="http://schemas.openxmlformats.org/officeDocument/2006/relationships/hyperlink" Target="http://en.wikipedia.org/wiki/Argumentation_theo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900" b="1" dirty="0" smtClean="0"/>
              <a:t>Argument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80846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2" tooltip="Logic"/>
              </a:rPr>
              <a:t>logic</a:t>
            </a:r>
            <a:r>
              <a:rPr lang="en-US" dirty="0" smtClean="0"/>
              <a:t> and </a:t>
            </a:r>
            <a:r>
              <a:rPr lang="en-US" dirty="0" smtClean="0">
                <a:hlinkClick r:id="rId3" tooltip="Philosophy"/>
              </a:rPr>
              <a:t>philosophy</a:t>
            </a:r>
            <a:r>
              <a:rPr lang="en-US" dirty="0" smtClean="0"/>
              <a:t>, an </a:t>
            </a:r>
            <a:r>
              <a:rPr lang="en-US" b="1" dirty="0" smtClean="0"/>
              <a:t>argument</a:t>
            </a:r>
            <a:r>
              <a:rPr lang="en-US" dirty="0" smtClean="0"/>
              <a:t> is a series of statements typically used to persuade someone of something or to present reasons for accepting a conclusion. The general form of an argument in a </a:t>
            </a:r>
            <a:r>
              <a:rPr lang="en-US" dirty="0" smtClean="0">
                <a:hlinkClick r:id="rId4" tooltip="Natural language"/>
              </a:rPr>
              <a:t>natural language</a:t>
            </a:r>
            <a:r>
              <a:rPr lang="en-US" dirty="0" smtClean="0"/>
              <a:t> is that of premises (typically in the form of </a:t>
            </a:r>
            <a:r>
              <a:rPr lang="en-US" dirty="0" smtClean="0">
                <a:hlinkClick r:id="rId5" tooltip="Proposition"/>
              </a:rPr>
              <a:t>propositions</a:t>
            </a:r>
            <a:r>
              <a:rPr lang="en-US" dirty="0" smtClean="0"/>
              <a:t>, </a:t>
            </a:r>
            <a:r>
              <a:rPr lang="en-US" dirty="0" smtClean="0">
                <a:hlinkClick r:id="rId6" tooltip="Statement (logic)"/>
              </a:rPr>
              <a:t>statements</a:t>
            </a:r>
            <a:r>
              <a:rPr lang="en-US" dirty="0" smtClean="0"/>
              <a:t> or </a:t>
            </a:r>
            <a:r>
              <a:rPr lang="en-US" dirty="0" smtClean="0">
                <a:hlinkClick r:id="rId7" tooltip="Sentence (linguistics)"/>
              </a:rPr>
              <a:t>sentences</a:t>
            </a:r>
            <a:r>
              <a:rPr lang="en-US" dirty="0" smtClean="0"/>
              <a:t>) in support of a claim: the conclusion. The structure of some arguments can also be set out in a </a:t>
            </a:r>
            <a:r>
              <a:rPr lang="en-US" dirty="0" smtClean="0">
                <a:hlinkClick r:id="rId8" tooltip="Formal language"/>
              </a:rPr>
              <a:t>formal language</a:t>
            </a:r>
            <a:r>
              <a:rPr lang="en-US" dirty="0" smtClean="0"/>
              <a:t>, and formally defined "arguments" can be made independently of natural language arguments, as in math, logic and computer science.</a:t>
            </a:r>
          </a:p>
        </p:txBody>
      </p:sp>
    </p:spTree>
    <p:extLst>
      <p:ext uri="{BB962C8B-B14F-4D97-AF65-F5344CB8AC3E}">
        <p14:creationId xmlns:p14="http://schemas.microsoft.com/office/powerpoint/2010/main" val="111170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a typical </a:t>
            </a:r>
            <a:r>
              <a:rPr lang="en-US" dirty="0" smtClean="0">
                <a:hlinkClick r:id="rId2" tooltip="Deductive argument"/>
              </a:rPr>
              <a:t>deductive argument</a:t>
            </a:r>
            <a:r>
              <a:rPr lang="en-US" dirty="0" smtClean="0"/>
              <a:t>, the premises are meant to provide a guarantee of the </a:t>
            </a:r>
            <a:r>
              <a:rPr lang="en-US" i="1" dirty="0" smtClean="0"/>
              <a:t>truth</a:t>
            </a:r>
            <a:r>
              <a:rPr lang="en-US" dirty="0" smtClean="0"/>
              <a:t> of the conclusion, while in an </a:t>
            </a:r>
            <a:r>
              <a:rPr lang="en-US" dirty="0" smtClean="0">
                <a:hlinkClick r:id="rId3" tooltip="Inductive argument"/>
              </a:rPr>
              <a:t>inductive argument</a:t>
            </a:r>
            <a:r>
              <a:rPr lang="en-US" dirty="0" smtClean="0"/>
              <a:t>, they are thought to provide reasons supporting the conclusion's </a:t>
            </a:r>
            <a:r>
              <a:rPr lang="en-US" i="1" dirty="0" smtClean="0"/>
              <a:t>probable</a:t>
            </a:r>
            <a:r>
              <a:rPr lang="en-US" dirty="0" smtClean="0"/>
              <a:t> truth. The standards for evaluating non-deductive arguments may rest on different or additional criteria than truth, for example, the persuasiveness of so-called "indispensability claims" in </a:t>
            </a:r>
            <a:r>
              <a:rPr lang="en-US" dirty="0" smtClean="0">
                <a:hlinkClick r:id="rId4" tooltip="Transcendental arguments"/>
              </a:rPr>
              <a:t>transcendental arguments</a:t>
            </a:r>
            <a:r>
              <a:rPr lang="en-US" dirty="0" smtClean="0"/>
              <a:t>, the quality of hypotheses in </a:t>
            </a:r>
            <a:r>
              <a:rPr lang="en-US" dirty="0" err="1" smtClean="0">
                <a:hlinkClick r:id="rId5" tooltip="Retroduction"/>
              </a:rPr>
              <a:t>retroduction</a:t>
            </a:r>
            <a:r>
              <a:rPr lang="en-US" dirty="0" smtClean="0"/>
              <a:t>, or even the </a:t>
            </a:r>
            <a:r>
              <a:rPr lang="en-US" dirty="0" smtClean="0">
                <a:hlinkClick r:id="rId6" tooltip="World disclosure"/>
              </a:rPr>
              <a:t>disclosure</a:t>
            </a:r>
            <a:r>
              <a:rPr lang="en-US" dirty="0" smtClean="0"/>
              <a:t> of new possibilities for thinking and acting.</a:t>
            </a:r>
          </a:p>
        </p:txBody>
      </p:sp>
    </p:spTree>
    <p:extLst>
      <p:ext uri="{BB962C8B-B14F-4D97-AF65-F5344CB8AC3E}">
        <p14:creationId xmlns:p14="http://schemas.microsoft.com/office/powerpoint/2010/main" val="161028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standards and criteria used in evaluating arguments and their forms of </a:t>
            </a:r>
            <a:r>
              <a:rPr lang="en-US" dirty="0" smtClean="0">
                <a:hlinkClick r:id="rId2" tooltip="Reason"/>
              </a:rPr>
              <a:t>reasoning</a:t>
            </a:r>
            <a:r>
              <a:rPr lang="en-US" dirty="0" smtClean="0"/>
              <a:t> are studied in </a:t>
            </a:r>
            <a:r>
              <a:rPr lang="en-US" smtClean="0"/>
              <a:t>logic. </a:t>
            </a:r>
            <a:r>
              <a:rPr lang="en-US" dirty="0" smtClean="0"/>
              <a:t>Ways of formulating arguments effectively are studied in </a:t>
            </a:r>
            <a:r>
              <a:rPr lang="en-US" dirty="0" smtClean="0">
                <a:hlinkClick r:id="rId3" tooltip="Rhetoric"/>
              </a:rPr>
              <a:t>rhetoric</a:t>
            </a:r>
            <a:r>
              <a:rPr lang="en-US" dirty="0" smtClean="0"/>
              <a:t> (see also: </a:t>
            </a:r>
            <a:r>
              <a:rPr lang="en-US" dirty="0" smtClean="0">
                <a:hlinkClick r:id="rId4" tooltip="Argumentation theory"/>
              </a:rPr>
              <a:t>argumentation theory</a:t>
            </a:r>
            <a:r>
              <a:rPr lang="en-US" dirty="0" smtClean="0"/>
              <a:t>). An argument in a formal language shows the </a:t>
            </a:r>
            <a:r>
              <a:rPr lang="en-US" dirty="0" smtClean="0">
                <a:hlinkClick r:id="rId5" tooltip="Logical form"/>
              </a:rPr>
              <a:t>logical form</a:t>
            </a:r>
            <a:r>
              <a:rPr lang="en-US" dirty="0" smtClean="0"/>
              <a:t> of the symbolically represented or natural language arguments obtained by its </a:t>
            </a:r>
            <a:r>
              <a:rPr lang="en-US" dirty="0" smtClean="0">
                <a:hlinkClick r:id="rId6" tooltip="Interpretation (logic)"/>
              </a:rPr>
              <a:t>interpretations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7873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249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Argument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</dc:title>
  <dc:creator>LENOVO</dc:creator>
  <cp:lastModifiedBy>LENOVO</cp:lastModifiedBy>
  <cp:revision>1</cp:revision>
  <dcterms:created xsi:type="dcterms:W3CDTF">2015-03-25T04:55:30Z</dcterms:created>
  <dcterms:modified xsi:type="dcterms:W3CDTF">2015-03-25T04:58:17Z</dcterms:modified>
</cp:coreProperties>
</file>