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8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3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5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2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6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ADCB0-498E-45AE-8D12-7529B540970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8315-DB08-4C3D-BB09-2E47D95B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7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position" TargetMode="External"/><Relationship Id="rId2" Type="http://schemas.openxmlformats.org/officeDocument/2006/relationships/hyperlink" Target="http://en.wikipedia.org/wiki/Hypothetic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terial_conditional" TargetMode="External"/><Relationship Id="rId4" Type="http://schemas.openxmlformats.org/officeDocument/2006/relationships/hyperlink" Target="http://en.wikipedia.org/wiki/Consequ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6248399"/>
          </a:xfrm>
        </p:spPr>
        <p:txBody>
          <a:bodyPr>
            <a:noAutofit/>
          </a:bodyPr>
          <a:lstStyle/>
          <a:p>
            <a:r>
              <a:rPr lang="en-US" sz="14000" b="1" dirty="0" smtClean="0"/>
              <a:t>Antecedent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20482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dirty="0" smtClean="0"/>
              <a:t>antecedent</a:t>
            </a:r>
            <a:r>
              <a:rPr lang="en-US" dirty="0" smtClean="0"/>
              <a:t> is the first half of a </a:t>
            </a:r>
            <a:r>
              <a:rPr lang="en-US" dirty="0" smtClean="0">
                <a:hlinkClick r:id="rId2" tooltip="Hypothetical"/>
              </a:rPr>
              <a:t>hypothetical</a:t>
            </a:r>
            <a:r>
              <a:rPr lang="en-US" dirty="0" smtClean="0"/>
              <a:t> </a:t>
            </a:r>
            <a:r>
              <a:rPr lang="en-US" dirty="0" smtClean="0">
                <a:hlinkClick r:id="rId3" tooltip="Proposition"/>
              </a:rPr>
              <a:t>proposition</a:t>
            </a:r>
            <a:r>
              <a:rPr lang="en-US" dirty="0" smtClean="0"/>
              <a:t>, whenever the if-clause precedes the then-clause. It is also known for a person's principles to a possible or hypothetical issue.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P</a:t>
            </a:r>
            <a:r>
              <a:rPr lang="en-US" dirty="0" smtClean="0"/>
              <a:t>, then </a:t>
            </a:r>
            <a:r>
              <a:rPr lang="en-US" b="1" dirty="0" smtClean="0"/>
              <a:t>Q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This is a </a:t>
            </a:r>
            <a:r>
              <a:rPr lang="en-US" dirty="0" err="1" smtClean="0"/>
              <a:t>nonlogical</a:t>
            </a:r>
            <a:r>
              <a:rPr lang="en-US" dirty="0" smtClean="0"/>
              <a:t> formulation of a hypothetical proposition. In this case, the antecedent is </a:t>
            </a:r>
            <a:r>
              <a:rPr lang="en-US" b="1" dirty="0" smtClean="0"/>
              <a:t>P</a:t>
            </a:r>
            <a:r>
              <a:rPr lang="en-US" dirty="0" smtClean="0"/>
              <a:t>, and the </a:t>
            </a:r>
            <a:r>
              <a:rPr lang="en-US" dirty="0" smtClean="0">
                <a:hlinkClick r:id="rId4" tooltip="Consequent"/>
              </a:rPr>
              <a:t>consequent</a:t>
            </a:r>
            <a:r>
              <a:rPr lang="en-US" dirty="0" smtClean="0"/>
              <a:t> is </a:t>
            </a:r>
            <a:r>
              <a:rPr lang="en-US" b="1" dirty="0" smtClean="0"/>
              <a:t>Q</a:t>
            </a:r>
            <a:r>
              <a:rPr lang="en-US" dirty="0" smtClean="0"/>
              <a:t>. In an </a:t>
            </a:r>
            <a:r>
              <a:rPr lang="en-US" dirty="0" smtClean="0">
                <a:hlinkClick r:id="rId5" tooltip="Material conditional"/>
              </a:rPr>
              <a:t>implication</a:t>
            </a:r>
            <a:r>
              <a:rPr lang="en-US" dirty="0" smtClean="0"/>
              <a:t>, if implies then is called the </a:t>
            </a:r>
            <a:r>
              <a:rPr lang="en-US" b="1" dirty="0" smtClean="0"/>
              <a:t>antecedent</a:t>
            </a:r>
            <a:r>
              <a:rPr lang="en-US" dirty="0" smtClean="0"/>
              <a:t> and is called the </a:t>
            </a:r>
            <a:r>
              <a:rPr lang="en-US" dirty="0" smtClean="0">
                <a:hlinkClick r:id="rId4" tooltip="Consequent"/>
              </a:rPr>
              <a:t>consequent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X is a man, then X is mortal.</a:t>
            </a:r>
          </a:p>
          <a:p>
            <a:pPr marL="0" indent="0">
              <a:buNone/>
            </a:pPr>
            <a:r>
              <a:rPr lang="en-US" dirty="0" smtClean="0"/>
              <a:t>"X is a man" is the antecedent for this proposition.</a:t>
            </a:r>
          </a:p>
          <a:p>
            <a:r>
              <a:rPr lang="en-US" dirty="0" smtClean="0"/>
              <a:t>If men have walked on the moon, then I am the king of France.</a:t>
            </a:r>
          </a:p>
          <a:p>
            <a:pPr marL="0" indent="0">
              <a:buNone/>
            </a:pPr>
            <a:r>
              <a:rPr lang="en-US" dirty="0" smtClean="0"/>
              <a:t>Here, "men have walked on the moon" is the antecedent.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91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Antecedent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Antecedent</dc:title>
  <dc:creator>LENOVO</dc:creator>
  <cp:lastModifiedBy>LENOVO</cp:lastModifiedBy>
  <cp:revision>3</cp:revision>
  <dcterms:created xsi:type="dcterms:W3CDTF">2015-03-23T05:27:35Z</dcterms:created>
  <dcterms:modified xsi:type="dcterms:W3CDTF">2015-03-23T05:30:51Z</dcterms:modified>
</cp:coreProperties>
</file>