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24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9D328-F6A6-C185-9DB7-FD9797EE1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2466E2-50F1-A8BB-33EE-5D615C3CFA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86FA43-CE0B-C3A2-3787-926A8BCF1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6A7F1-A8D8-943D-39F3-06FD2BFE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00688-9591-2A8B-5C1C-8CEE6B1DC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3615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197EC-7B22-DE22-D303-12DC3EE72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29ED0-9D72-CF0D-3033-1611C6379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187FDA-BD13-3C8A-1764-0E802001E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59FE6-361C-3826-B9E4-51243F3D5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B26AC-4142-E9A5-DD9F-858C92CB9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6251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23660D-5BA6-F0EB-5DB7-082EB6BE3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CD33CE-1275-3A4D-27C7-ACC833CC2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0DC93-A0FE-F0E6-2445-B43DC8219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30C21-55FD-A982-3FDE-C188BA59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C7BD3-01AE-8974-0DE2-DA826D71B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3054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35339-7DB3-66DD-9B88-48D6F77F2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555AF-0555-82A9-598A-EE2FFA6638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534B0-BA3C-CE7F-E25B-A62CE55F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B0989-EA1D-EE62-63C2-D888AF5E4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2884B-351A-9D09-835B-733FB705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6678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9CCAD-5EC4-02CA-8BCE-55899CC9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C9CE77-72C9-AB7B-99B1-EEAAC584D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A08C6-661B-29FE-C5DE-75583406F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144F4-679E-5C46-8475-E3475010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BB80D-2B81-0AFF-647E-60C277A52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38004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3DF3-F022-1157-4D2A-2E31AA451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F5AD-CAAF-005B-A649-965A224381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B0672-8C75-BFAD-172C-48FDCD123D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E6923-49A8-26E3-FFFF-97757779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B92E3E-8F4D-FAB2-D988-F5FAED466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26401-5E70-7D72-FFCD-EEECD018A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43914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E0745-B501-D474-E496-110DC6A85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44E8FE-952F-724A-FA58-FD23A6D71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A7397C-27E2-5DA2-63E2-C1FBEDCB7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E1464-76C3-CF38-C153-4B5B6ED6D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E4EAF-16C0-0238-4DFE-61D11F244D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555BB6-A4B7-2D1E-61DA-6167FFEB7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318CC-E6DC-86A2-B228-8AFB23334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08BEF-E2FC-32E4-A0DD-DA8B9D29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8513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9DA40-650D-A923-20C2-A49088C00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C31D49-88F3-F132-BE21-CBAC1CE46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56EEE-7E9B-9380-7095-B07850D1F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1BFEE-3616-7024-D53D-24980FE14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9124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79B40C-DC2B-B6CC-0A0D-00D41A03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BFB210-B7A0-8FE8-F836-B3B863C8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BF0B01-A983-6632-36DE-4A496999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4399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DD68C-48AF-2E1E-016E-D86F1B7EC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A963A-0AA8-97E6-03D6-28F17F25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B078F-B8D2-4EFA-CDA1-EF89A269F5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23F43-1E63-385B-7CDB-53D3D6195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1E2309-5EBF-0C6A-8CDA-BC63BC20E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198DBD-E33A-1DD9-8DC1-48CFFAA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6159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75B0-AA1F-5152-80D1-4D7E1507A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CB43D8-FB5E-2948-4A61-4AABC82457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231786-6C25-71FA-879F-9E338AB617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65608-08A4-257D-EE86-C2D22FEBE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A137A6-E4AF-0FF9-4CC9-E8DE8FB2F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105BB-41A0-352F-08BF-28B3C48F4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1650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CF2845-AA82-234D-F885-F0A9C2BF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0CEE2-33D5-965A-2F10-F106423B5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1DA9C-4A1F-A356-1415-EBD27AE0D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4D35-6E60-45B4-98DB-8BD6A92DDFF4}" type="datetimeFigureOut">
              <a:rPr lang="en-ID" smtClean="0"/>
              <a:t>02/10/2023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B125A-0FFB-56FB-AC7F-DD055FF23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6DEF3-FDC1-C3DC-27AF-C3F5C065C8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475A6-8E4C-4E83-A3EE-01C870CA041B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5845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B2F45-87AC-1849-F858-04C2D923B0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Sets, logic, relations, numbers, combinatorics, probability</a:t>
            </a:r>
            <a:endParaRPr lang="en-ID" sz="2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4BCB2-823E-5186-039D-A3BF711BE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46645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340E1-2C0D-36BA-04B3-B197FFF4E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5BD25-1900-5DBA-6A40-3B2C890C0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 OR NOT P is a tautology.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 AND NOT P is a contradiction.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90385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EFF01-2AE4-77A4-ACA3-E2D41B903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6B9B8-BFCD-F0F9-8CE3-714D33F7B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IFF means if and only if: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study hard (H), then you will be rich (R) H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 and if you are rich (R), then you must have studied hard (H) R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This means that if and only if you study hard (H), then you will be rich (R) H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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619880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9D23B-0D8E-2A40-56E5-080F49DEE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46A7C-4186-C680-5DD9-2092D004B3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7567196"/>
              </p:ext>
            </p:extLst>
          </p:nvPr>
        </p:nvGraphicFramePr>
        <p:xfrm>
          <a:off x="576471" y="-132521"/>
          <a:ext cx="10449338" cy="6672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6519">
                  <a:extLst>
                    <a:ext uri="{9D8B030D-6E8A-4147-A177-3AD203B41FA5}">
                      <a16:colId xmlns:a16="http://schemas.microsoft.com/office/drawing/2014/main" val="3598311210"/>
                    </a:ext>
                  </a:extLst>
                </a:gridCol>
                <a:gridCol w="1168784">
                  <a:extLst>
                    <a:ext uri="{9D8B030D-6E8A-4147-A177-3AD203B41FA5}">
                      <a16:colId xmlns:a16="http://schemas.microsoft.com/office/drawing/2014/main" val="3889969986"/>
                    </a:ext>
                  </a:extLst>
                </a:gridCol>
                <a:gridCol w="7554035">
                  <a:extLst>
                    <a:ext uri="{9D8B030D-6E8A-4147-A177-3AD203B41FA5}">
                      <a16:colId xmlns:a16="http://schemas.microsoft.com/office/drawing/2014/main" val="85145267"/>
                    </a:ext>
                  </a:extLst>
                </a:gridCol>
              </a:tblGrid>
              <a:tr h="1334494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H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R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H if and only if R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19906278"/>
                  </a:ext>
                </a:extLst>
              </a:tr>
              <a:tr h="1334494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5384575"/>
                  </a:ext>
                </a:extLst>
              </a:tr>
              <a:tr h="1334494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257753"/>
                  </a:ext>
                </a:extLst>
              </a:tr>
              <a:tr h="1334494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0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734326"/>
                  </a:ext>
                </a:extLst>
              </a:tr>
              <a:tr h="1334494"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>
                          <a:effectLst/>
                        </a:rPr>
                        <a:t>1</a:t>
                      </a:r>
                      <a:endParaRPr lang="en-ID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D" sz="1100" kern="100" dirty="0">
                          <a:effectLst/>
                        </a:rPr>
                        <a:t>1</a:t>
                      </a:r>
                      <a:endParaRPr lang="en-ID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995240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0599429-C576-F3D7-EF0B-AD20E1BB9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5495427" y="-826298"/>
            <a:ext cx="78739124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truth table for IFF is:</a:t>
            </a:r>
            <a:endParaRPr kumimoji="0" lang="en-US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32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CDAB4-096C-3C03-9132-5AABD2DD4D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54FD0-DF70-755A-5F77-A30D8FE4B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Converse is: R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Inverse is: NOT H 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NOT R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Contrapositive is: NOT R 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NOT H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204163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1EC50-BEA4-CCE2-8A25-524C4D5C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643A-2385-19D3-4820-A95BE2A95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Compare truth tables of implication, conversion, inversion, contraposition.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12754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7F35F-095D-F1BD-9EE1-103D5E7A2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EB5D1-935E-E374-D1BD-ABE5B3E37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Predicate is logical function.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x &gt; 5, this true if x &gt; 5 and false otherwise. 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 proved by induction for predicate P(n).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45566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5703A-4C85-1825-2BBB-B546D965F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63168-63EF-B038-8C1C-A9C831FA7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If I am in Jakarta then I am on Java, if I am on Java then I am in Indonesia, therefore, if I am in Jakarta then I am in Indonesia.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1312819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D8AC-A3AF-0351-6DF1-46A056B60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597AD-8BA6-B8D0-1AF3-E4D286B53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Indonesia includes Java, Java includes Jakarta.</a:t>
            </a:r>
            <a:endParaRPr lang="en-ID" sz="7700" dirty="0"/>
          </a:p>
        </p:txBody>
      </p:sp>
    </p:spTree>
    <p:extLst>
      <p:ext uri="{BB962C8B-B14F-4D97-AF65-F5344CB8AC3E}">
        <p14:creationId xmlns:p14="http://schemas.microsoft.com/office/powerpoint/2010/main" val="31951459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3433-EB26-3A05-D25A-E89E7D15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16EB6-042F-D3BB-A33B-C9C9DA0CFF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Argument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humans are mammals.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am a human; therefore, I am a mammal.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765856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E4291-CFEC-29E9-91BA-35FF16353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4C324-6699-E840-55BB-C3BDCAC05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Incorrect argument: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 humans are mammals.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 am a mammal; therefore, I am a human.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414836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64BF1-E707-52F7-8DA8-C5CCF7814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Sets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D59EB-1DA1-BAC3-8888-06470ED71E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Power set of set A is a set of all subsets of A.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Cardinality of power set is 2</a:t>
            </a:r>
            <a:r>
              <a:rPr lang="en-US" sz="5500" kern="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</a:t>
            </a: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where n is cardinality of A.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1713816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9A2E-CB16-DEA8-62AC-E33EA98E6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9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Combinatorics</a:t>
            </a:r>
            <a:endParaRPr lang="en-ID" sz="99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61D010-CC45-C89E-2D73-C4DC047E16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If order matters, then we use permutations: </a:t>
                </a:r>
                <a14:m>
                  <m:oMath xmlns:m="http://schemas.openxmlformats.org/officeDocument/2006/math">
                    <m:r>
                      <a:rPr lang="en-US" sz="55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𝑃</m:t>
                    </m:r>
                    <m:d>
                      <m:dPr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e>
                    </m:d>
                    <m:r>
                      <a:rPr lang="en-US" sz="5500" i="1" ker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𝑚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ID" sz="55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61D010-CC45-C89E-2D73-C4DC047E16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574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1188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D6343-7B5B-5ECC-1B4B-B9C1DF57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D8FF5-B43E-91F0-89C7-FB2F553C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Calculate number of permutations L out of T: P(T,L).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4140179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3A374-928A-8503-84F4-DE74356E4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E958B-06D8-56B1-9FCB-BC79D8C00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have million (10</a:t>
            </a:r>
            <a:r>
              <a:rPr lang="en-US" sz="8800" kern="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8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options for my 6-digit pin-number. </a:t>
            </a:r>
            <a:endParaRPr lang="en-ID" sz="8800" dirty="0"/>
          </a:p>
        </p:txBody>
      </p:sp>
    </p:spTree>
    <p:extLst>
      <p:ext uri="{BB962C8B-B14F-4D97-AF65-F5344CB8AC3E}">
        <p14:creationId xmlns:p14="http://schemas.microsoft.com/office/powerpoint/2010/main" val="378335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A480-B1A2-E2EE-EE60-310113D71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1D77-6333-35A9-FDA9-15956F0A6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many options are for L decimal digits password?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730158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FC966-2F4F-ED7E-1275-080D7F409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Relation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6896-7A18-C737-AE43-619CCA10C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Binary relation R on the set {1 to e+2} is defined so that </a:t>
            </a:r>
            <a:r>
              <a:rPr lang="en-ID" sz="33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ID" sz="33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ID" sz="3300" i="1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holds if and only if 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divides </a:t>
            </a:r>
            <a:r>
              <a:rPr lang="en-ID" sz="33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ID" sz="3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with NO remainder. Find the matrix and draw the graph.</a:t>
            </a:r>
            <a:endParaRPr lang="en-ID" sz="3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Is it reflexive, symmetric, anti-symmetric, transitive, composite?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41400002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9F11C-3DB7-A662-F45B-29AD62A66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00D5EA-0770-60D5-E103-E300A47AF6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55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55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15000"/>
                  </a:lnSpc>
                  <a:spcAft>
                    <a:spcPts val="1000"/>
                  </a:spcAft>
                  <a:buNone/>
                </a:pPr>
                <a:r>
                  <a:rPr lang="en-US" sz="55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55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55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Find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55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𝑞</m:t>
                        </m:r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sup>
                      <m:e>
                        <m:r>
                          <a:rPr lang="en-US" sz="55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d>
                          <m:dPr>
                            <m:ctrlPr>
                              <a:rPr lang="en-ID" sz="55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55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𝑞</m:t>
                            </m:r>
                          </m:e>
                        </m:d>
                      </m:e>
                    </m:nary>
                  </m:oMath>
                </a14:m>
                <a:endParaRPr lang="en-ID" sz="55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00D5EA-0770-60D5-E103-E300A47AF6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3188" t="-616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9069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F969E-7EAD-8A3E-0967-D52F17837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A8694D-AFF0-B191-60E4-18EEA6F409A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44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44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44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Prove the Triangular Number expression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44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p>
                      <m:e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4400" i="1" ker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 </m:t>
                        </m:r>
                        <m:f>
                          <m:fPr>
                            <m:ctrlPr>
                              <a:rPr lang="en-ID" sz="44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44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44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sz="44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44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+1)</m:t>
                            </m:r>
                          </m:num>
                          <m:den>
                            <m:r>
                              <a:rPr lang="en-US" sz="4400" i="1" ker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</m:oMath>
                </a14:m>
                <a:endParaRPr lang="en-ID" sz="4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8A8694D-AFF0-B191-60E4-18EEA6F409A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377" t="-4622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24400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6DAD2-C984-F35B-F5AC-FE2CC5238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81A98F-E8DA-BA03-6306-880B5E75BD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Question: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Prove the expression for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ID" sz="3300" i="1" kern="1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𝑗</m:t>
                        </m:r>
                      </m:sup>
                      <m:e>
                        <m:sSup>
                          <m:sSupPr>
                            <m:ctrlP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ID" sz="3300" i="1" kern="1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</m:sup>
                        </m:sSup>
                      </m:e>
                    </m:nary>
                  </m:oMath>
                </a14:m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D" sz="3300" kern="1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ID" sz="3300" kern="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300" kern="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</a:rPr>
                  <a:t>https://calculus12s.weebly.com/uploads/2/5/3/9/25393482/p2integration2vs2summation.docx</a:t>
                </a:r>
                <a:endParaRPr lang="en-ID" sz="33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81A98F-E8DA-BA03-6306-880B5E75BD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65" t="-3221" r="-1391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5901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F0B1-176C-D0DA-1285-30A073D54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Number theory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BA7D-8219-A87B-13A0-196E05166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Find Highest Common Divisor and Lowest Common Multiple of e+4 and L+4.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2313188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A0008-DD95-5D7D-2337-4DF00D03F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C6649-917E-3700-4AD4-F5F08D0B2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Convert T to e+2 and L+2 counting systems.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368154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73DC4-35B5-FF28-67CE-1977E1B44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3E729-8793-C5A4-1039-198F980A2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Union of sets A and B is a set, which includes all elements of A and all elements of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510787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3F730-AEB2-87F7-110A-BFE27C41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E3B16-4EFE-CE9F-D1BA-E0AAF90F5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6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= 100</a:t>
            </a:r>
            <a:endParaRPr lang="en-ID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b = 7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7363841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E5DB3-3804-4F79-9FE9-2C8A43907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F00F-47F4-47B0-5881-B7B08EDB7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6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d1 = n Mod b ^ 1</a:t>
            </a:r>
            <a:endParaRPr lang="en-ID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66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d1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5762130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02F65-4609-20FE-878E-483D72787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F957C-6A56-DA87-680E-F7AED54AE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66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d2 = (n Mod b ^ 2 - d1) / b ^ 1</a:t>
            </a:r>
            <a:endParaRPr lang="en-ID" sz="6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66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d2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29257453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ED586-A07B-5092-6507-8A277BD45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788DE-C03B-2F7E-A7A7-F5025DEF9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55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d3 = (n Mod b ^ 3 - b ^ 1 * d2 - d1) / b ^ 2</a:t>
            </a:r>
            <a:endParaRPr lang="en-ID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55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d3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19632737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D61E0-038F-9CD9-5683-993AEAAB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24F9-CB1D-8FBD-3556-A4DBA3B20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55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d4 = (n Mod b ^ 4 - b ^ 2 * d3 - b ^ 1 * d2 - d1) / b ^ 3</a:t>
            </a:r>
            <a:endParaRPr lang="en-ID" sz="5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55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d4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8073804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76654-8F19-FDF9-5151-3C21A7212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12130-ED6A-0E15-3405-BAA7DEBA6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44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d5 = (n Mod b ^ 5 - b ^ 3 * d4 - b ^ 2 * d3 - b ^ 1 * d2 - d1) / b ^ 4</a:t>
            </a:r>
            <a:endParaRPr lang="en-ID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4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d5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67582304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081A1-8CCE-BBB8-0316-8EA19D8FD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B9204-48EF-BFAF-2833-C5CB1AB817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44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d6 = (n Mod b ^ 6 - b ^ 4 * d5 - b ^ 3 * d4 - b ^ 2 * d3 - b ^ 1 * d2 - d1) / b ^ 5</a:t>
            </a:r>
            <a:endParaRPr lang="en-ID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44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d6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8201715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36E2D-C161-470E-23E6-2ED4D20F4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0CDAE-CA10-CFC5-E272-A6291EC8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d7 = (n Mod b ^ 7 - b ^ 5 * d6 - b ^ 4 * d5 - b ^ 3 * d4 - b ^ 2 * d3 - b ^ 1 * d2 - d1) / b ^ 6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d7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4506207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DC020-8808-7AB3-C534-D746CD3BB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59DA9-4177-568E-A888-D300932F6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'd8 = (n Mod b ^ 8 - b ^ 6 * d7 - b ^ 5 * d6 - b ^ 4 * d5 - b ^ 3 * d4 - b ^ 2 * d3 - b ^ 1 * d2 - d1) / b ^ 7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d8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4023171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ABF56-467D-A4A7-4B2C-0DA9D2FD4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A5489-749B-341D-7749-079D9C3B8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'd9 = (n Mod b ^ 9 - b ^ 7 * d8 - b ^ 6 * d7 - b ^ 5 * d6 - b ^ 4 * d5 - b ^ 3 * d4 - b ^ 2 * d3 - b ^ 1 * d2 - d1) / b ^ 8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d9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89891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D366C-990C-5CC6-6A61-C868E19E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D19D8-02AB-4484-FD41-81BAD7721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Intersection of sets A and B is a set, which includes all elements, which are both in A and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6535325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EC693-B88A-8EB2-744C-5776E257A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F73C8-DFDC-367C-D05A-C543BFDBB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ID" sz="3300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'd10 = (n Mod b ^ 10 - b ^ 8 * d9 - b ^ 7 * d8 - b ^ 6 * d7 - b ^ 5 * d6 - b ^ 4 * d5 - b ^ 3 * d4 - b ^ 2 * d3 - b ^ 1 * d2 - d1) / b ^ 9</a:t>
            </a:r>
            <a:endParaRPr lang="en-ID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'</a:t>
            </a:r>
            <a:r>
              <a:rPr lang="en-ID" sz="3300" kern="0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MsgBox</a:t>
            </a:r>
            <a:r>
              <a:rPr lang="en-ID" sz="3300" kern="0" dirty="0">
                <a:effectLst/>
                <a:latin typeface="Courier New" panose="02070309020205020404" pitchFamily="49" charset="0"/>
                <a:ea typeface="Times New Roman" panose="02020603050405020304" pitchFamily="18" charset="0"/>
              </a:rPr>
              <a:t> d10</a:t>
            </a:r>
            <a:endParaRPr lang="en-ID" sz="3300" dirty="0"/>
          </a:p>
        </p:txBody>
      </p:sp>
    </p:spTree>
    <p:extLst>
      <p:ext uri="{BB962C8B-B14F-4D97-AF65-F5344CB8AC3E}">
        <p14:creationId xmlns:p14="http://schemas.microsoft.com/office/powerpoint/2010/main" val="35431269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19E59-5AD2-097E-F06B-FBD720A4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31B411-D03D-09E2-F0B8-35CDCFF8EF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the largest prime number you can using your own computer code.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2606838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A4AF-B5A6-2948-0C6E-E49EA2272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5B686-DB48-4BFA-B753-5542BCB9A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= 13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(n))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 Mod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"prime"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en-ID" sz="27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27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"not prime"</a:t>
            </a:r>
            <a:endParaRPr lang="en-ID" sz="27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 Label2 = 2</a:t>
            </a:r>
            <a:endParaRPr lang="en-ID" sz="2700" dirty="0"/>
          </a:p>
        </p:txBody>
      </p:sp>
    </p:spTree>
    <p:extLst>
      <p:ext uri="{BB962C8B-B14F-4D97-AF65-F5344CB8AC3E}">
        <p14:creationId xmlns:p14="http://schemas.microsoft.com/office/powerpoint/2010/main" val="41260572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08A79-B611-C727-7BE9-794A1B7E2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ADA73-F5B4-1FC8-F013-BA47CD10A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Give prime factorization of s.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347215085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70F74-7457-85A2-7306-D3F2FF4C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0C916-5385-87A7-94AB-19E6FD782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Dim p(9999), pf(9999)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</a:t>
            </a: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nm = 9999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5440533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BDDF2-B934-A112-F558-A0F2CD598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E482C-35E5-A5E6-D8E3-DC1B02BBC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99107088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"is a prime number"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"is a prime number"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333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abcdef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1111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8156857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42D3-60EA-74FD-0003-48D87DEFC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9732B-01CC-D81B-9EBC-58DC4BF27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'nm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n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 nm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n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 = k + 1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p(k) = 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Next 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4994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F83B7-94E4-33EC-6547-7DEF5E4FF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DFB4A-2F27-1154-9F0D-B4DD6A751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749173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7CD6-86EA-2744-942B-E19DEBC44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183E3-0B7B-9970-9B95-468294C33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srn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 While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0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/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Loop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111 Next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009456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0325D-48E6-2B15-F910-39E4073A0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87289-E3D2-4149-86CE-D586927B4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 To Int(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Sqr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Mod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1111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iiii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^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^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Print #ii,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"^",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"*"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&lt;&gt; 0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"^":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"*"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Next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94877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A94A3-6689-844F-15FB-45535D6B1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1891C-583D-C74E-57BA-E36021764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Cardinality of union of A and B is equal to cardinality of A + cardinality of B - cardinality of intersection of A and B.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06388837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4828-AECC-3B71-D89A-14A45D150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966DF-2706-31FA-C575-7931C15C4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gfgfhgfdr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5567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"is a prime number":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333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"^ 1"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"^ 1"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GoTo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22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1111 </a:t>
            </a:r>
            <a:r>
              <a:rPr lang="en-US" sz="1800" kern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abcd</a:t>
            </a: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152782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25E6-4630-9EEA-C10C-27AF668ED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2C8B1C-8A0C-90FF-F1F6-D05FDBEAF7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 To k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pf(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p(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gfgfhgfdr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5567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'Print #ii,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corrrect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&lt;&gt;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ptc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Then </a:t>
            </a:r>
            <a:r>
              <a:rPr lang="en-ID" sz="1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MsgBox</a:t>
            </a: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"wrong"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333 Label = 333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554887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06ED4-3EA5-6FC4-F1BA-F6BDEC4AA0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857E7-42A7-2EC9-BAD8-82B66FF98E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Calculate C(9,e) and P(7,e). Give all the options for C(e+3,e).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28158587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1E609-91F1-EDEC-1F37-0A19A30B6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F647-8276-1135-9DA7-DAFEF7D6E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how many ways can you answer an exam with m+1 questions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each of which has e+1 options for the answer?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145384348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9A4D8-AE09-5AC8-665A-F135017DF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2A311-AD71-BBE4-31F4-D191BE72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Draw the histogram of tossing L+2 fair coins. Draw the histogram of the first e+3 digits of π.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13646240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B7410-7B89-0DB7-5E45-9F522FF90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38A45-6A12-1124-897B-F5773CA0D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55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5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55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Draw the histogram of adding random between e+2 times.</a:t>
            </a:r>
            <a:endParaRPr lang="en-ID" sz="5500" dirty="0"/>
          </a:p>
        </p:txBody>
      </p:sp>
    </p:spTree>
    <p:extLst>
      <p:ext uri="{BB962C8B-B14F-4D97-AF65-F5344CB8AC3E}">
        <p14:creationId xmlns:p14="http://schemas.microsoft.com/office/powerpoint/2010/main" val="300907607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124E-FE44-23DF-0DFD-BED08B65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D29E0-D61F-080E-412A-AB51A4AE0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Question:</a:t>
            </a:r>
            <a:endParaRPr lang="en-ID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Give the histogram of </a:t>
            </a:r>
            <a:r>
              <a:rPr lang="en-ID" sz="3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Benford</a:t>
            </a:r>
            <a:r>
              <a:rPr lang="en-ID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the first digit of e+2 the most populated countries.</a:t>
            </a:r>
            <a:endParaRPr lang="en-ID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3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ID" sz="3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8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worldometers.info/world-population/population-by-country/</a:t>
            </a:r>
            <a:endParaRPr lang="en-ID" sz="3800" dirty="0"/>
          </a:p>
        </p:txBody>
      </p:sp>
    </p:spTree>
    <p:extLst>
      <p:ext uri="{BB962C8B-B14F-4D97-AF65-F5344CB8AC3E}">
        <p14:creationId xmlns:p14="http://schemas.microsoft.com/office/powerpoint/2010/main" val="3881087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85C8B-635D-9D27-A850-A45B32DCD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BBDE6-C606-13E5-CBEA-7D112062A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7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– B means all elements which are in A but NOT in B.</a:t>
            </a:r>
            <a:endParaRPr lang="en-ID" sz="7700" dirty="0"/>
          </a:p>
        </p:txBody>
      </p:sp>
    </p:spTree>
    <p:extLst>
      <p:ext uri="{BB962C8B-B14F-4D97-AF65-F5344CB8AC3E}">
        <p14:creationId xmlns:p14="http://schemas.microsoft.com/office/powerpoint/2010/main" val="4262193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17DA2-D0A4-E295-FE6D-575D7AD0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531631-D004-1DF5-23FE-C460EEF25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Sets operations are similar to logical operations: 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for sets is NOT for logic,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D" sz="44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intersection for sets is AND for logic,</a:t>
            </a:r>
            <a:endParaRPr lang="en-ID" sz="4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union for sets is OR for logic.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3102450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C2421-1121-ECCF-9C68-186DA47C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3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Logic</a:t>
            </a:r>
            <a:endParaRPr lang="en-ID" sz="12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23716-D9D3-AB58-E650-28698F50A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Compound propositions include 2 or more propositions.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3824414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E263-282E-E2FF-4566-21F4E7C8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57970-D8E2-718B-213D-A769ABFFD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Tautology: True (for any truth values of their variables)</a:t>
            </a:r>
            <a:endParaRPr lang="en-ID" sz="6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6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Contradiction: False (for any truth values of their variables)</a:t>
            </a:r>
            <a:endParaRPr lang="en-ID" sz="6600" dirty="0"/>
          </a:p>
        </p:txBody>
      </p:sp>
    </p:spTree>
    <p:extLst>
      <p:ext uri="{BB962C8B-B14F-4D97-AF65-F5344CB8AC3E}">
        <p14:creationId xmlns:p14="http://schemas.microsoft.com/office/powerpoint/2010/main" val="163294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1692</Words>
  <Application>Microsoft Office PowerPoint</Application>
  <PresentationFormat>Widescreen</PresentationFormat>
  <Paragraphs>216</Paragraphs>
  <Slides>56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3" baseType="lpstr">
      <vt:lpstr>Arial</vt:lpstr>
      <vt:lpstr>Calibri</vt:lpstr>
      <vt:lpstr>Calibri Light</vt:lpstr>
      <vt:lpstr>Cambria Math</vt:lpstr>
      <vt:lpstr>Courier New</vt:lpstr>
      <vt:lpstr>Times New Roman</vt:lpstr>
      <vt:lpstr>Office Theme</vt:lpstr>
      <vt:lpstr>Sets, logic, relations, numbers, combinatorics, probability</vt:lpstr>
      <vt:lpstr>Sets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Combinatorics</vt:lpstr>
      <vt:lpstr>PowerPoint Presentation</vt:lpstr>
      <vt:lpstr>PowerPoint Presentation</vt:lpstr>
      <vt:lpstr>PowerPoint Presentation</vt:lpstr>
      <vt:lpstr>Relation</vt:lpstr>
      <vt:lpstr>PowerPoint Presentation</vt:lpstr>
      <vt:lpstr>PowerPoint Presentation</vt:lpstr>
      <vt:lpstr>PowerPoint Presentation</vt:lpstr>
      <vt:lpstr>Number theory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Sets, logic, relations, numbers, combinatorics, probability</dc:title>
  <dc:creator>Aruan Maria</dc:creator>
  <cp:lastModifiedBy>Aruan Maria</cp:lastModifiedBy>
  <cp:revision>104</cp:revision>
  <dcterms:created xsi:type="dcterms:W3CDTF">2023-10-02T12:54:20Z</dcterms:created>
  <dcterms:modified xsi:type="dcterms:W3CDTF">2023-10-02T13:26:24Z</dcterms:modified>
</cp:coreProperties>
</file>