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57" r:id="rId6"/>
    <p:sldId id="258" r:id="rId7"/>
    <p:sldId id="259" r:id="rId8"/>
    <p:sldId id="260" r:id="rId9"/>
    <p:sldId id="263" r:id="rId10"/>
    <p:sldId id="261" r:id="rId11"/>
    <p:sldId id="262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2CFD-2EE1-4289-9FBE-B83A6302185B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8375-E38D-4CC5-A44D-6E2939B73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48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2CFD-2EE1-4289-9FBE-B83A6302185B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8375-E38D-4CC5-A44D-6E2939B73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76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2CFD-2EE1-4289-9FBE-B83A6302185B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8375-E38D-4CC5-A44D-6E2939B73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29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2CFD-2EE1-4289-9FBE-B83A6302185B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8375-E38D-4CC5-A44D-6E2939B73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324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2CFD-2EE1-4289-9FBE-B83A6302185B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8375-E38D-4CC5-A44D-6E2939B73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5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2CFD-2EE1-4289-9FBE-B83A6302185B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8375-E38D-4CC5-A44D-6E2939B73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00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2CFD-2EE1-4289-9FBE-B83A6302185B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8375-E38D-4CC5-A44D-6E2939B73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61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2CFD-2EE1-4289-9FBE-B83A6302185B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8375-E38D-4CC5-A44D-6E2939B73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19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2CFD-2EE1-4289-9FBE-B83A6302185B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8375-E38D-4CC5-A44D-6E2939B73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1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2CFD-2EE1-4289-9FBE-B83A6302185B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8375-E38D-4CC5-A44D-6E2939B73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2CFD-2EE1-4289-9FBE-B83A6302185B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8375-E38D-4CC5-A44D-6E2939B73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829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52CFD-2EE1-4289-9FBE-B83A6302185B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58375-E38D-4CC5-A44D-6E2939B73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386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Cluster_analysis" TargetMode="External"/><Relationship Id="rId3" Type="http://schemas.openxmlformats.org/officeDocument/2006/relationships/hyperlink" Target="http://en.wikipedia.org/wiki/Set_%28mathematics%29" TargetMode="External"/><Relationship Id="rId7" Type="http://schemas.openxmlformats.org/officeDocument/2006/relationships/hyperlink" Target="http://en.wikipedia.org/wiki/Decision_making" TargetMode="External"/><Relationship Id="rId2" Type="http://schemas.openxmlformats.org/officeDocument/2006/relationships/hyperlink" Target="http://en.wikipedia.org/wiki/Mathematic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Linguistics" TargetMode="External"/><Relationship Id="rId5" Type="http://schemas.openxmlformats.org/officeDocument/2006/relationships/hyperlink" Target="http://en.wikipedia.org/wiki/Lotfi_Asker_Zadeh" TargetMode="External"/><Relationship Id="rId4" Type="http://schemas.openxmlformats.org/officeDocument/2006/relationships/hyperlink" Target="http://en.wikipedia.org/wiki/Element_%28mathematics%29" TargetMode="External"/><Relationship Id="rId9" Type="http://schemas.openxmlformats.org/officeDocument/2006/relationships/hyperlink" Target="http://en.wikipedia.org/wiki/Unit_interva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rinciple_of_bivalence" TargetMode="External"/><Relationship Id="rId2" Type="http://schemas.openxmlformats.org/officeDocument/2006/relationships/hyperlink" Target="http://en.wikipedia.org/wiki/Set_theor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Indicator_function" TargetMode="External"/><Relationship Id="rId4" Type="http://schemas.openxmlformats.org/officeDocument/2006/relationships/hyperlink" Target="http://en.wikipedia.org/wiki/Membership_function_(mathematics)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ioinformatics" TargetMode="External"/><Relationship Id="rId2" Type="http://schemas.openxmlformats.org/officeDocument/2006/relationships/hyperlink" Target="http://en.wikipedia.org/wiki/Crisp_s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athematical_object" TargetMode="External"/><Relationship Id="rId2" Type="http://schemas.openxmlformats.org/officeDocument/2006/relationships/hyperlink" Target="http://en.wikipedia.org/wiki/Mathematic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athematics_education" TargetMode="External"/><Relationship Id="rId2" Type="http://schemas.openxmlformats.org/officeDocument/2006/relationships/hyperlink" Target="http://en.wikipedia.org/wiki/Set_theor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Venn_diagra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he_Paradoxes_of_the_Infinite" TargetMode="External"/><Relationship Id="rId2" Type="http://schemas.openxmlformats.org/officeDocument/2006/relationships/hyperlink" Target="http://en.wikipedia.org/wiki/Bernard_Bolzan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et_%28mathematics%29" TargetMode="External"/><Relationship Id="rId2" Type="http://schemas.openxmlformats.org/officeDocument/2006/relationships/hyperlink" Target="http://en.wikipedia.org/wiki/Mathematical_logi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Mathematical_objects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Axiom_of_choice" TargetMode="External"/><Relationship Id="rId3" Type="http://schemas.openxmlformats.org/officeDocument/2006/relationships/hyperlink" Target="http://en.wikipedia.org/wiki/Richard_Dedekind" TargetMode="External"/><Relationship Id="rId7" Type="http://schemas.openxmlformats.org/officeDocument/2006/relationships/hyperlink" Target="http://en.wikipedia.org/wiki/Zermelo%E2%80%93Fraenkel_set_theory" TargetMode="External"/><Relationship Id="rId2" Type="http://schemas.openxmlformats.org/officeDocument/2006/relationships/hyperlink" Target="http://en.wikipedia.org/wiki/Georg_Canto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Axiomatic_system" TargetMode="External"/><Relationship Id="rId5" Type="http://schemas.openxmlformats.org/officeDocument/2006/relationships/hyperlink" Target="http://en.wikipedia.org/wiki/Naive_set_theory" TargetMode="External"/><Relationship Id="rId4" Type="http://schemas.openxmlformats.org/officeDocument/2006/relationships/hyperlink" Target="http://en.wikipedia.org/wiki/Paradoxes_of_set_theory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Large_cardinal" TargetMode="External"/><Relationship Id="rId3" Type="http://schemas.openxmlformats.org/officeDocument/2006/relationships/hyperlink" Target="http://en.wikipedia.org/wiki/Zermelo%E2%80%93Fraenkel_set_theory" TargetMode="External"/><Relationship Id="rId7" Type="http://schemas.openxmlformats.org/officeDocument/2006/relationships/hyperlink" Target="http://en.wikipedia.org/wiki/Consistency" TargetMode="External"/><Relationship Id="rId2" Type="http://schemas.openxmlformats.org/officeDocument/2006/relationships/hyperlink" Target="http://en.wikipedia.org/wiki/Foundations_of_mathematic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Real_number" TargetMode="External"/><Relationship Id="rId5" Type="http://schemas.openxmlformats.org/officeDocument/2006/relationships/hyperlink" Target="http://en.wikipedia.org/wiki/Mathematics" TargetMode="External"/><Relationship Id="rId4" Type="http://schemas.openxmlformats.org/officeDocument/2006/relationships/hyperlink" Target="http://en.wikipedia.org/wiki/Axiom_of_choice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3200399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Sets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692845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887" y="304800"/>
            <a:ext cx="6551914" cy="6254100"/>
          </a:xfrm>
        </p:spPr>
      </p:pic>
    </p:spTree>
    <p:extLst>
      <p:ext uri="{BB962C8B-B14F-4D97-AF65-F5344CB8AC3E}">
        <p14:creationId xmlns:p14="http://schemas.microsoft.com/office/powerpoint/2010/main" val="617132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242" y="579437"/>
            <a:ext cx="6038758" cy="5821363"/>
          </a:xfrm>
        </p:spPr>
      </p:pic>
    </p:spTree>
    <p:extLst>
      <p:ext uri="{BB962C8B-B14F-4D97-AF65-F5344CB8AC3E}">
        <p14:creationId xmlns:p14="http://schemas.microsoft.com/office/powerpoint/2010/main" val="3628310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900" b="1" dirty="0" smtClean="0"/>
              <a:t>Fuzzy sets</a:t>
            </a:r>
          </a:p>
        </p:txBody>
      </p:sp>
    </p:spTree>
    <p:extLst>
      <p:ext uri="{BB962C8B-B14F-4D97-AF65-F5344CB8AC3E}">
        <p14:creationId xmlns:p14="http://schemas.microsoft.com/office/powerpoint/2010/main" val="3038387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 smtClean="0">
                <a:hlinkClick r:id="rId2" tooltip="Mathematics"/>
              </a:rPr>
              <a:t>mathematics</a:t>
            </a:r>
            <a:r>
              <a:rPr lang="en-US" dirty="0" smtClean="0"/>
              <a:t>, </a:t>
            </a:r>
            <a:r>
              <a:rPr lang="en-US" b="1" dirty="0" smtClean="0"/>
              <a:t>fuzzy sets</a:t>
            </a:r>
            <a:r>
              <a:rPr lang="en-US" dirty="0" smtClean="0"/>
              <a:t> are </a:t>
            </a:r>
            <a:r>
              <a:rPr lang="en-US" dirty="0" smtClean="0">
                <a:hlinkClick r:id="rId3" tooltip="Set (mathematics)"/>
              </a:rPr>
              <a:t>sets</a:t>
            </a:r>
            <a:r>
              <a:rPr lang="en-US" dirty="0" smtClean="0"/>
              <a:t> whose </a:t>
            </a:r>
            <a:r>
              <a:rPr lang="en-US" dirty="0" smtClean="0">
                <a:hlinkClick r:id="rId4" tooltip="Element (mathematics)"/>
              </a:rPr>
              <a:t>elements</a:t>
            </a:r>
            <a:r>
              <a:rPr lang="en-US" dirty="0" smtClean="0"/>
              <a:t> have degrees of membership. Fuzzy sets were introduced by </a:t>
            </a:r>
            <a:r>
              <a:rPr lang="en-US" dirty="0" err="1" smtClean="0">
                <a:hlinkClick r:id="rId5" tooltip="Lotfi Asker Zadeh"/>
              </a:rPr>
              <a:t>Lotfi</a:t>
            </a:r>
            <a:r>
              <a:rPr lang="en-US" dirty="0" smtClean="0">
                <a:hlinkClick r:id="rId5" tooltip="Lotfi Asker Zadeh"/>
              </a:rPr>
              <a:t> A. </a:t>
            </a:r>
            <a:r>
              <a:rPr lang="en-US" dirty="0" err="1" smtClean="0">
                <a:hlinkClick r:id="rId5" tooltip="Lotfi Asker Zadeh"/>
              </a:rPr>
              <a:t>Zadeh</a:t>
            </a:r>
            <a:r>
              <a:rPr lang="en-US" dirty="0" smtClean="0"/>
              <a:t> and Dieter </a:t>
            </a:r>
            <a:r>
              <a:rPr lang="en-US" dirty="0" err="1" smtClean="0"/>
              <a:t>Klaua</a:t>
            </a:r>
            <a:r>
              <a:rPr lang="en-US" dirty="0" smtClean="0"/>
              <a:t> in 1965 as an extension of the classical notion of set. At the same time, </a:t>
            </a:r>
            <a:r>
              <a:rPr lang="en-US" dirty="0" err="1" smtClean="0"/>
              <a:t>Salii</a:t>
            </a:r>
            <a:r>
              <a:rPr lang="en-US" dirty="0" smtClean="0"/>
              <a:t> (1965) defined a more general kind of structures called </a:t>
            </a:r>
            <a:r>
              <a:rPr lang="en-US" i="1" dirty="0" smtClean="0"/>
              <a:t>L</a:t>
            </a:r>
            <a:r>
              <a:rPr lang="en-US" dirty="0" smtClean="0"/>
              <a:t>-relations, which he studied in an abstract algebraic context. Fuzzy relations, which are used now in different areas, such as </a:t>
            </a:r>
            <a:r>
              <a:rPr lang="en-US" dirty="0" smtClean="0">
                <a:hlinkClick r:id="rId6" tooltip="Linguistics"/>
              </a:rPr>
              <a:t>linguistics</a:t>
            </a:r>
            <a:r>
              <a:rPr lang="en-US" dirty="0" smtClean="0"/>
              <a:t> (De Cock, et al., 2000), </a:t>
            </a:r>
            <a:r>
              <a:rPr lang="en-US" dirty="0" smtClean="0">
                <a:hlinkClick r:id="rId7" tooltip="Decision making"/>
              </a:rPr>
              <a:t>decision-making</a:t>
            </a:r>
            <a:r>
              <a:rPr lang="en-US" dirty="0" smtClean="0"/>
              <a:t> (</a:t>
            </a:r>
            <a:r>
              <a:rPr lang="en-US" dirty="0" err="1" smtClean="0"/>
              <a:t>Kuzmin</a:t>
            </a:r>
            <a:r>
              <a:rPr lang="en-US" dirty="0" smtClean="0"/>
              <a:t>, 1982) and </a:t>
            </a:r>
            <a:r>
              <a:rPr lang="en-US" dirty="0" smtClean="0">
                <a:hlinkClick r:id="rId8" tooltip="Cluster analysis"/>
              </a:rPr>
              <a:t>clustering</a:t>
            </a:r>
            <a:r>
              <a:rPr lang="en-US" dirty="0" smtClean="0"/>
              <a:t> (</a:t>
            </a:r>
            <a:r>
              <a:rPr lang="en-US" dirty="0" err="1" smtClean="0"/>
              <a:t>Bezdek</a:t>
            </a:r>
            <a:r>
              <a:rPr lang="en-US" dirty="0" smtClean="0"/>
              <a:t>, 1978), are special cases of </a:t>
            </a:r>
            <a:r>
              <a:rPr lang="en-US" i="1" dirty="0" smtClean="0"/>
              <a:t>L</a:t>
            </a:r>
            <a:r>
              <a:rPr lang="en-US" dirty="0" smtClean="0"/>
              <a:t>-relations when </a:t>
            </a:r>
            <a:r>
              <a:rPr lang="en-US" i="1" dirty="0" smtClean="0"/>
              <a:t>L</a:t>
            </a:r>
            <a:r>
              <a:rPr lang="en-US" dirty="0" smtClean="0"/>
              <a:t> is the </a:t>
            </a:r>
            <a:r>
              <a:rPr lang="en-US" dirty="0" smtClean="0">
                <a:hlinkClick r:id="rId9" tooltip="Unit interval"/>
              </a:rPr>
              <a:t>unit interval</a:t>
            </a:r>
            <a:r>
              <a:rPr lang="en-US" dirty="0" smtClean="0"/>
              <a:t> [0, 1].</a:t>
            </a:r>
          </a:p>
        </p:txBody>
      </p:sp>
    </p:spTree>
    <p:extLst>
      <p:ext uri="{BB962C8B-B14F-4D97-AF65-F5344CB8AC3E}">
        <p14:creationId xmlns:p14="http://schemas.microsoft.com/office/powerpoint/2010/main" val="4164429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In classical </a:t>
            </a:r>
            <a:r>
              <a:rPr lang="en-US" dirty="0" smtClean="0">
                <a:hlinkClick r:id="rId2" tooltip="Set theory"/>
              </a:rPr>
              <a:t>set theory</a:t>
            </a:r>
            <a:r>
              <a:rPr lang="en-US" dirty="0" smtClean="0"/>
              <a:t>, the membership of elements in a set is assessed in binary terms according to a </a:t>
            </a:r>
            <a:r>
              <a:rPr lang="en-US" dirty="0" smtClean="0">
                <a:hlinkClick r:id="rId3" tooltip="Principle of bivalence"/>
              </a:rPr>
              <a:t>bivalent condition</a:t>
            </a:r>
            <a:r>
              <a:rPr lang="en-US" dirty="0" smtClean="0"/>
              <a:t> — an element either belongs or does not belong to the set. By contrast, fuzzy set theory permits the gradual assessment of the membership of elements in a set; this is described with the aid of a </a:t>
            </a:r>
            <a:r>
              <a:rPr lang="en-US" dirty="0" smtClean="0">
                <a:hlinkClick r:id="rId4" tooltip="Membership function (mathematics)"/>
              </a:rPr>
              <a:t>membership function</a:t>
            </a:r>
            <a:r>
              <a:rPr lang="en-US" dirty="0" smtClean="0"/>
              <a:t> valued in the real unit interval [0, 1]. Fuzzy sets generalize classical sets, since the </a:t>
            </a:r>
            <a:r>
              <a:rPr lang="en-US" dirty="0" smtClean="0">
                <a:hlinkClick r:id="rId5" tooltip="Indicator function"/>
              </a:rPr>
              <a:t>indicator functions</a:t>
            </a:r>
            <a:r>
              <a:rPr lang="en-US" dirty="0" smtClean="0"/>
              <a:t> of classical sets are special cases of the membership functions of fuzzy sets, if the latter only take values 0 or 1.</a:t>
            </a:r>
          </a:p>
        </p:txBody>
      </p:sp>
    </p:spTree>
    <p:extLst>
      <p:ext uri="{BB962C8B-B14F-4D97-AF65-F5344CB8AC3E}">
        <p14:creationId xmlns:p14="http://schemas.microsoft.com/office/powerpoint/2010/main" val="885146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In fuzzy set theory, classical bivalent sets are usually called </a:t>
            </a:r>
            <a:r>
              <a:rPr lang="en-US" i="1" dirty="0" smtClean="0">
                <a:hlinkClick r:id="rId2" tooltip="Crisp set"/>
              </a:rPr>
              <a:t>crisp</a:t>
            </a:r>
            <a:r>
              <a:rPr lang="en-US" dirty="0" smtClean="0">
                <a:hlinkClick r:id="rId2" tooltip="Crisp set"/>
              </a:rPr>
              <a:t> sets</a:t>
            </a:r>
            <a:r>
              <a:rPr lang="en-US" dirty="0" smtClean="0"/>
              <a:t>. The fuzzy set theory can be used in a wide range of domains in which information is incomplete or imprecise, such as </a:t>
            </a:r>
            <a:r>
              <a:rPr lang="en-US" dirty="0" smtClean="0">
                <a:hlinkClick r:id="rId3" tooltip="Bioinformatics"/>
              </a:rPr>
              <a:t>bioinformatics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It has been suggested by Thayer Watkins that </a:t>
            </a:r>
            <a:r>
              <a:rPr lang="en-US" dirty="0" err="1" smtClean="0"/>
              <a:t>Zadeh's</a:t>
            </a:r>
            <a:r>
              <a:rPr lang="en-US" dirty="0" smtClean="0"/>
              <a:t> ethnicity is an example of a fuzzy set because "His father was Turkish-Iranian (Azerbaijani) and his mother was Russian. His father was a journalist working in Baku, Azerbaijan in the Soviet Union...</a:t>
            </a:r>
            <a:r>
              <a:rPr lang="en-US" dirty="0" err="1" smtClean="0"/>
              <a:t>Lotfi</a:t>
            </a:r>
            <a:r>
              <a:rPr lang="en-US" dirty="0" smtClean="0"/>
              <a:t> was born in Baku in 1921 and lived there until his family moved to Tehran in 1931."</a:t>
            </a:r>
          </a:p>
        </p:txBody>
      </p:sp>
    </p:spTree>
    <p:extLst>
      <p:ext uri="{BB962C8B-B14F-4D97-AF65-F5344CB8AC3E}">
        <p14:creationId xmlns:p14="http://schemas.microsoft.com/office/powerpoint/2010/main" val="3668596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 smtClean="0">
                <a:hlinkClick r:id="rId2" tooltip="Mathematics"/>
              </a:rPr>
              <a:t>mathematics</a:t>
            </a:r>
            <a:r>
              <a:rPr lang="en-US" dirty="0" smtClean="0"/>
              <a:t>, a </a:t>
            </a:r>
            <a:r>
              <a:rPr lang="en-US" b="1" dirty="0" smtClean="0"/>
              <a:t>set</a:t>
            </a:r>
            <a:r>
              <a:rPr lang="en-US" dirty="0" smtClean="0"/>
              <a:t> is a collection of distinct objects, considered as an </a:t>
            </a:r>
            <a:r>
              <a:rPr lang="en-US" dirty="0" smtClean="0">
                <a:hlinkClick r:id="rId3" tooltip="Mathematical object"/>
              </a:rPr>
              <a:t>object</a:t>
            </a:r>
            <a:r>
              <a:rPr lang="en-US" dirty="0" smtClean="0"/>
              <a:t> in its own right. For example, the numbers 2, 4, and 6 are distinct objects when considered separately, but when they are considered collectively they form a single set of size three, written {2,4,6}. </a:t>
            </a:r>
          </a:p>
        </p:txBody>
      </p:sp>
    </p:spTree>
    <p:extLst>
      <p:ext uri="{BB962C8B-B14F-4D97-AF65-F5344CB8AC3E}">
        <p14:creationId xmlns:p14="http://schemas.microsoft.com/office/powerpoint/2010/main" val="2308346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Sets are one of the most fundamental concepts in mathematics. Developed at the end of the 19th century, </a:t>
            </a:r>
            <a:r>
              <a:rPr lang="en-US" dirty="0" smtClean="0">
                <a:hlinkClick r:id="rId2" tooltip="Set theory"/>
              </a:rPr>
              <a:t>set theory</a:t>
            </a:r>
            <a:r>
              <a:rPr lang="en-US" dirty="0" smtClean="0"/>
              <a:t> is now a ubiquitous part of mathematics, and can be used as a foundation from which nearly all of mathematics can be derived. In </a:t>
            </a:r>
            <a:r>
              <a:rPr lang="en-US" dirty="0" smtClean="0">
                <a:hlinkClick r:id="rId3" tooltip="Mathematics education"/>
              </a:rPr>
              <a:t>mathematics education</a:t>
            </a:r>
            <a:r>
              <a:rPr lang="en-US" dirty="0" smtClean="0"/>
              <a:t>, elementary topics such as </a:t>
            </a:r>
            <a:r>
              <a:rPr lang="en-US" dirty="0" smtClean="0">
                <a:hlinkClick r:id="rId4" tooltip="Venn diagram"/>
              </a:rPr>
              <a:t>Venn diagrams</a:t>
            </a:r>
            <a:r>
              <a:rPr lang="en-US" dirty="0" smtClean="0"/>
              <a:t> are taught at a young age, while more advanced concepts are taught as part of a university degree.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940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German word </a:t>
            </a:r>
            <a:r>
              <a:rPr lang="en-US" i="1" dirty="0" err="1" smtClean="0"/>
              <a:t>Menge</a:t>
            </a:r>
            <a:r>
              <a:rPr lang="en-US" dirty="0" smtClean="0"/>
              <a:t>, rendered as "set" in English, was coined by </a:t>
            </a:r>
            <a:r>
              <a:rPr lang="en-US" dirty="0" smtClean="0">
                <a:hlinkClick r:id="rId2" tooltip="Bernard Bolzano"/>
              </a:rPr>
              <a:t>Bernard Bolzano</a:t>
            </a:r>
            <a:r>
              <a:rPr lang="en-US" dirty="0" smtClean="0"/>
              <a:t> in his work </a:t>
            </a:r>
            <a:r>
              <a:rPr lang="en-US" i="1" dirty="0" smtClean="0">
                <a:hlinkClick r:id="rId3" tooltip="The Paradoxes of the Infinite"/>
              </a:rPr>
              <a:t>The Paradoxes of the Infinite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7178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Set theory</a:t>
            </a:r>
            <a:r>
              <a:rPr lang="en-US" dirty="0" smtClean="0"/>
              <a:t> is the branch of </a:t>
            </a:r>
            <a:r>
              <a:rPr lang="en-US" dirty="0" smtClean="0">
                <a:hlinkClick r:id="rId2" tooltip="Mathematical logic"/>
              </a:rPr>
              <a:t>mathematical logic</a:t>
            </a:r>
            <a:r>
              <a:rPr lang="en-US" dirty="0" smtClean="0"/>
              <a:t> that studies </a:t>
            </a:r>
            <a:r>
              <a:rPr lang="en-US" dirty="0" smtClean="0">
                <a:hlinkClick r:id="rId3" tooltip="Set (mathematics)"/>
              </a:rPr>
              <a:t>sets</a:t>
            </a:r>
            <a:r>
              <a:rPr lang="en-US" dirty="0" smtClean="0"/>
              <a:t>, which are collections of objects. Although any type of object can be collected into a set, set theory is applied most often to objects that are relevant to mathematics. The language of set theory can be used in the definitions of nearly all </a:t>
            </a:r>
            <a:r>
              <a:rPr lang="en-US" dirty="0" smtClean="0">
                <a:hlinkClick r:id="rId4" tooltip="Mathematical objects"/>
              </a:rPr>
              <a:t>mathematical objects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0145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modern study of set theory was initiated by </a:t>
            </a:r>
            <a:r>
              <a:rPr lang="en-US" dirty="0" smtClean="0">
                <a:hlinkClick r:id="rId2" tooltip="Georg Cantor"/>
              </a:rPr>
              <a:t>Georg Cantor</a:t>
            </a:r>
            <a:r>
              <a:rPr lang="en-US" dirty="0" smtClean="0"/>
              <a:t> and </a:t>
            </a:r>
            <a:r>
              <a:rPr lang="en-US" dirty="0" smtClean="0">
                <a:hlinkClick r:id="rId3" tooltip="Richard Dedekind"/>
              </a:rPr>
              <a:t>Richard Dedekind</a:t>
            </a:r>
            <a:r>
              <a:rPr lang="en-US" dirty="0" smtClean="0"/>
              <a:t> in the 1870s. After the discovery of </a:t>
            </a:r>
            <a:r>
              <a:rPr lang="en-US" dirty="0" smtClean="0">
                <a:hlinkClick r:id="rId4" tooltip="Paradoxes of set theory"/>
              </a:rPr>
              <a:t>paradoxes</a:t>
            </a:r>
            <a:r>
              <a:rPr lang="en-US" dirty="0" smtClean="0"/>
              <a:t> in </a:t>
            </a:r>
            <a:r>
              <a:rPr lang="en-US" dirty="0" smtClean="0">
                <a:hlinkClick r:id="rId5" tooltip="Naive set theory"/>
              </a:rPr>
              <a:t>naive set theory</a:t>
            </a:r>
            <a:r>
              <a:rPr lang="en-US" dirty="0" smtClean="0"/>
              <a:t>, numerous </a:t>
            </a:r>
            <a:r>
              <a:rPr lang="en-US" dirty="0" smtClean="0">
                <a:hlinkClick r:id="rId6" tooltip="Axiomatic system"/>
              </a:rPr>
              <a:t>axiom systems</a:t>
            </a:r>
            <a:r>
              <a:rPr lang="en-US" dirty="0" smtClean="0"/>
              <a:t> were proposed in the early twentieth century, of which the </a:t>
            </a:r>
            <a:r>
              <a:rPr lang="en-US" dirty="0" err="1" smtClean="0">
                <a:hlinkClick r:id="rId7" tooltip="Zermelo–Fraenkel set theory"/>
              </a:rPr>
              <a:t>Zermelo</a:t>
            </a:r>
            <a:r>
              <a:rPr lang="en-US" dirty="0" smtClean="0">
                <a:hlinkClick r:id="rId7" tooltip="Zermelo–Fraenkel set theory"/>
              </a:rPr>
              <a:t>–</a:t>
            </a:r>
            <a:r>
              <a:rPr lang="en-US" dirty="0" err="1" smtClean="0">
                <a:hlinkClick r:id="rId7" tooltip="Zermelo–Fraenkel set theory"/>
              </a:rPr>
              <a:t>Fraenkel</a:t>
            </a:r>
            <a:r>
              <a:rPr lang="en-US" dirty="0" smtClean="0">
                <a:hlinkClick r:id="rId7" tooltip="Zermelo–Fraenkel set theory"/>
              </a:rPr>
              <a:t> axioms</a:t>
            </a:r>
            <a:r>
              <a:rPr lang="en-US" dirty="0" smtClean="0"/>
              <a:t>, with the </a:t>
            </a:r>
            <a:r>
              <a:rPr lang="en-US" dirty="0" smtClean="0">
                <a:hlinkClick r:id="rId8" tooltip="Axiom of choice"/>
              </a:rPr>
              <a:t>axiom of choice</a:t>
            </a:r>
            <a:r>
              <a:rPr lang="en-US" dirty="0" smtClean="0"/>
              <a:t>, are the best-known.</a:t>
            </a:r>
          </a:p>
        </p:txBody>
      </p:sp>
    </p:spTree>
    <p:extLst>
      <p:ext uri="{BB962C8B-B14F-4D97-AF65-F5344CB8AC3E}">
        <p14:creationId xmlns:p14="http://schemas.microsoft.com/office/powerpoint/2010/main" val="2267119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Set theory is commonly employed as a </a:t>
            </a:r>
            <a:r>
              <a:rPr lang="en-US" dirty="0" smtClean="0">
                <a:hlinkClick r:id="rId2" tooltip="Foundations of mathematics"/>
              </a:rPr>
              <a:t>foundational system for mathematics</a:t>
            </a:r>
            <a:r>
              <a:rPr lang="en-US" dirty="0" smtClean="0"/>
              <a:t>, particularly in the form of </a:t>
            </a:r>
            <a:r>
              <a:rPr lang="en-US" dirty="0" err="1" smtClean="0">
                <a:hlinkClick r:id="rId3" tooltip="Zermelo–Fraenkel set theory"/>
              </a:rPr>
              <a:t>Zermelo</a:t>
            </a:r>
            <a:r>
              <a:rPr lang="en-US" dirty="0" smtClean="0">
                <a:hlinkClick r:id="rId3" tooltip="Zermelo–Fraenkel set theory"/>
              </a:rPr>
              <a:t>–</a:t>
            </a:r>
            <a:r>
              <a:rPr lang="en-US" dirty="0" err="1" smtClean="0">
                <a:hlinkClick r:id="rId3" tooltip="Zermelo–Fraenkel set theory"/>
              </a:rPr>
              <a:t>Fraenkel</a:t>
            </a:r>
            <a:r>
              <a:rPr lang="en-US" dirty="0" smtClean="0">
                <a:hlinkClick r:id="rId3" tooltip="Zermelo–Fraenkel set theory"/>
              </a:rPr>
              <a:t> set theory</a:t>
            </a:r>
            <a:r>
              <a:rPr lang="en-US" dirty="0" smtClean="0"/>
              <a:t> with the </a:t>
            </a:r>
            <a:r>
              <a:rPr lang="en-US" dirty="0" smtClean="0">
                <a:hlinkClick r:id="rId4" tooltip="Axiom of choice"/>
              </a:rPr>
              <a:t>axiom of choice</a:t>
            </a:r>
            <a:r>
              <a:rPr lang="en-US" dirty="0" smtClean="0"/>
              <a:t>. Beyond its foundational role, set theory is a branch of </a:t>
            </a:r>
            <a:r>
              <a:rPr lang="en-US" dirty="0" smtClean="0">
                <a:hlinkClick r:id="rId5" tooltip="Mathematics"/>
              </a:rPr>
              <a:t>mathematics</a:t>
            </a:r>
            <a:r>
              <a:rPr lang="en-US" dirty="0" smtClean="0"/>
              <a:t> in its own right, with an active research community. Contemporary research into set theory includes a diverse collection of topics, ranging from the structure of the </a:t>
            </a:r>
            <a:r>
              <a:rPr lang="en-US" dirty="0" smtClean="0">
                <a:hlinkClick r:id="rId6" tooltip="Real number"/>
              </a:rPr>
              <a:t>real number</a:t>
            </a:r>
            <a:r>
              <a:rPr lang="en-US" dirty="0" smtClean="0"/>
              <a:t> line to the study of the </a:t>
            </a:r>
            <a:r>
              <a:rPr lang="en-US" dirty="0" smtClean="0">
                <a:hlinkClick r:id="rId7" tooltip="Consistency"/>
              </a:rPr>
              <a:t>consistency</a:t>
            </a:r>
            <a:r>
              <a:rPr lang="en-US" dirty="0" smtClean="0"/>
              <a:t> of </a:t>
            </a:r>
            <a:r>
              <a:rPr lang="en-US" dirty="0" smtClean="0">
                <a:hlinkClick r:id="rId8" tooltip="Large cardinal"/>
              </a:rPr>
              <a:t>large cardinals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0188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76" y="1600200"/>
            <a:ext cx="6334447" cy="4525963"/>
          </a:xfrm>
        </p:spPr>
      </p:pic>
    </p:spTree>
    <p:extLst>
      <p:ext uri="{BB962C8B-B14F-4D97-AF65-F5344CB8AC3E}">
        <p14:creationId xmlns:p14="http://schemas.microsoft.com/office/powerpoint/2010/main" val="2238132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016" y="1023144"/>
            <a:ext cx="7266384" cy="4844256"/>
          </a:xfrm>
        </p:spPr>
      </p:pic>
    </p:spTree>
    <p:extLst>
      <p:ext uri="{BB962C8B-B14F-4D97-AF65-F5344CB8AC3E}">
        <p14:creationId xmlns:p14="http://schemas.microsoft.com/office/powerpoint/2010/main" val="669557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657</Words>
  <Application>Microsoft Office PowerPoint</Application>
  <PresentationFormat>On-screen Show (4:3)</PresentationFormat>
  <Paragraphs>12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 theory</dc:title>
  <dc:creator>LENOVO</dc:creator>
  <cp:lastModifiedBy>LENOVO</cp:lastModifiedBy>
  <cp:revision>13</cp:revision>
  <dcterms:created xsi:type="dcterms:W3CDTF">2015-03-18T00:04:11Z</dcterms:created>
  <dcterms:modified xsi:type="dcterms:W3CDTF">2015-03-18T01:09:52Z</dcterms:modified>
</cp:coreProperties>
</file>