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910529-7771-4B0C-8180-A549B25CB6C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421669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10529-7771-4B0C-8180-A549B25CB6C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306031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10529-7771-4B0C-8180-A549B25CB6C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417467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10529-7771-4B0C-8180-A549B25CB6C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12296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910529-7771-4B0C-8180-A549B25CB6C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332600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910529-7771-4B0C-8180-A549B25CB6CE}"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3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910529-7771-4B0C-8180-A549B25CB6CE}" type="datetimeFigureOut">
              <a:rPr lang="en-US" smtClean="0"/>
              <a:t>3/18/2015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109347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910529-7771-4B0C-8180-A549B25CB6CE}" type="datetimeFigureOut">
              <a:rPr lang="en-US" smtClean="0"/>
              <a:t>3/18/2015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92004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10529-7771-4B0C-8180-A549B25CB6CE}" type="datetimeFigureOut">
              <a:rPr lang="en-US" smtClean="0"/>
              <a:t>3/18/2015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82251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10529-7771-4B0C-8180-A549B25CB6CE}"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347523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10529-7771-4B0C-8180-A549B25CB6CE}"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FC0E3-DB09-446F-B615-1F36F6C3DB64}" type="slidenum">
              <a:rPr lang="en-US" smtClean="0"/>
              <a:t>‹#›</a:t>
            </a:fld>
            <a:endParaRPr lang="en-US"/>
          </a:p>
        </p:txBody>
      </p:sp>
    </p:spTree>
    <p:extLst>
      <p:ext uri="{BB962C8B-B14F-4D97-AF65-F5344CB8AC3E}">
        <p14:creationId xmlns:p14="http://schemas.microsoft.com/office/powerpoint/2010/main" val="2677695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10529-7771-4B0C-8180-A549B25CB6CE}" type="datetimeFigureOut">
              <a:rPr lang="en-US" smtClean="0"/>
              <a:t>3/18/2015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FC0E3-DB09-446F-B615-1F36F6C3DB64}" type="slidenum">
              <a:rPr lang="en-US" smtClean="0"/>
              <a:t>‹#›</a:t>
            </a:fld>
            <a:endParaRPr lang="en-US"/>
          </a:p>
        </p:txBody>
      </p:sp>
    </p:spTree>
    <p:extLst>
      <p:ext uri="{BB962C8B-B14F-4D97-AF65-F5344CB8AC3E}">
        <p14:creationId xmlns:p14="http://schemas.microsoft.com/office/powerpoint/2010/main" val="705865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Proof_mining" TargetMode="External"/><Relationship Id="rId2" Type="http://schemas.openxmlformats.org/officeDocument/2006/relationships/hyperlink" Target="http://en.wikipedia.org/wiki/G%C3%B6del%E2%80%93Gentzen_negative_translation" TargetMode="External"/><Relationship Id="rId1" Type="http://schemas.openxmlformats.org/officeDocument/2006/relationships/slideLayout" Target="../slideLayouts/slideLayout2.xml"/><Relationship Id="rId5" Type="http://schemas.openxmlformats.org/officeDocument/2006/relationships/hyperlink" Target="http://en.wikipedia.org/wiki/Proof-theoretic_ordinal" TargetMode="External"/><Relationship Id="rId4" Type="http://schemas.openxmlformats.org/officeDocument/2006/relationships/hyperlink" Target="http://en.wikipedia.org/wiki/Ulrich_Kohlenbach"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Recursion_theor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Emil_Leon_Post" TargetMode="External"/><Relationship Id="rId3" Type="http://schemas.openxmlformats.org/officeDocument/2006/relationships/hyperlink" Target="http://en.wikipedia.org/wiki/Computable_function" TargetMode="External"/><Relationship Id="rId7" Type="http://schemas.openxmlformats.org/officeDocument/2006/relationships/hyperlink" Target="http://en.wikipedia.org/wiki/Stephen_Cole_Kleene" TargetMode="External"/><Relationship Id="rId2" Type="http://schemas.openxmlformats.org/officeDocument/2006/relationships/hyperlink" Target="http://en.wikipedia.org/wiki/Recursion_theory" TargetMode="External"/><Relationship Id="rId1" Type="http://schemas.openxmlformats.org/officeDocument/2006/relationships/slideLayout" Target="../slideLayouts/slideLayout2.xml"/><Relationship Id="rId6" Type="http://schemas.openxmlformats.org/officeDocument/2006/relationships/hyperlink" Target="http://en.wikipedia.org/wiki/Alan_Turing" TargetMode="External"/><Relationship Id="rId5" Type="http://schemas.openxmlformats.org/officeDocument/2006/relationships/hyperlink" Target="http://en.wikipedia.org/wiki/Alonzo_Church" TargetMode="External"/><Relationship Id="rId4" Type="http://schemas.openxmlformats.org/officeDocument/2006/relationships/hyperlink" Target="http://en.wikipedia.org/wiki/Turing_degre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Lambda_calculus" TargetMode="External"/><Relationship Id="rId2" Type="http://schemas.openxmlformats.org/officeDocument/2006/relationships/hyperlink" Target="http://en.wikipedia.org/wiki/Turing_machine" TargetMode="External"/><Relationship Id="rId1" Type="http://schemas.openxmlformats.org/officeDocument/2006/relationships/slideLayout" Target="../slideLayouts/slideLayout2.xml"/><Relationship Id="rId5" Type="http://schemas.openxmlformats.org/officeDocument/2006/relationships/hyperlink" Target="http://en.wikipedia.org/wiki/Recursively_enumerable_set" TargetMode="External"/><Relationship Id="rId4" Type="http://schemas.openxmlformats.org/officeDocument/2006/relationships/hyperlink" Target="http://en.wikipedia.org/wiki/Lattice_(order)"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Alpha_recursion_theory" TargetMode="External"/><Relationship Id="rId2" Type="http://schemas.openxmlformats.org/officeDocument/2006/relationships/hyperlink" Target="http://en.wikipedia.org/wiki/Hyperarithmetical_theo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Computable_model_theory" TargetMode="External"/><Relationship Id="rId2" Type="http://schemas.openxmlformats.org/officeDocument/2006/relationships/hyperlink" Target="http://en.wikipedia.org/wiki/Algorithmic_randomness" TargetMode="External"/><Relationship Id="rId1" Type="http://schemas.openxmlformats.org/officeDocument/2006/relationships/slideLayout" Target="../slideLayouts/slideLayout2.xml"/><Relationship Id="rId4" Type="http://schemas.openxmlformats.org/officeDocument/2006/relationships/hyperlink" Target="http://en.wikipedia.org/wiki/Reverse_mathematic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Feasible_computability" TargetMode="External"/><Relationship Id="rId2" Type="http://schemas.openxmlformats.org/officeDocument/2006/relationships/hyperlink" Target="http://en.wikipedia.org/wiki/Computability_theory_%28computer_science%2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Intuitionistic_logic" TargetMode="External"/><Relationship Id="rId3" Type="http://schemas.openxmlformats.org/officeDocument/2006/relationships/hyperlink" Target="http://en.wikipedia.org/wiki/Model_theory" TargetMode="External"/><Relationship Id="rId7" Type="http://schemas.openxmlformats.org/officeDocument/2006/relationships/hyperlink" Target="http://en.wikipedia.org/wiki/Proof_theory" TargetMode="External"/><Relationship Id="rId2" Type="http://schemas.openxmlformats.org/officeDocument/2006/relationships/hyperlink" Target="http://en.wikipedia.org/wiki/Program_semantics" TargetMode="External"/><Relationship Id="rId1" Type="http://schemas.openxmlformats.org/officeDocument/2006/relationships/slideLayout" Target="../slideLayouts/slideLayout2.xml"/><Relationship Id="rId6" Type="http://schemas.openxmlformats.org/officeDocument/2006/relationships/hyperlink" Target="http://en.wikipedia.org/wiki/Curry%E2%80%93Howard_isomorphism" TargetMode="External"/><Relationship Id="rId11" Type="http://schemas.openxmlformats.org/officeDocument/2006/relationships/hyperlink" Target="http://en.wikipedia.org/wiki/Programming_languages" TargetMode="External"/><Relationship Id="rId5" Type="http://schemas.openxmlformats.org/officeDocument/2006/relationships/hyperlink" Target="http://en.wikipedia.org/wiki/Model_checking" TargetMode="External"/><Relationship Id="rId10" Type="http://schemas.openxmlformats.org/officeDocument/2006/relationships/hyperlink" Target="http://en.wikipedia.org/wiki/Combinatory_logic" TargetMode="External"/><Relationship Id="rId4" Type="http://schemas.openxmlformats.org/officeDocument/2006/relationships/hyperlink" Target="http://en.wikipedia.org/wiki/Program_verification" TargetMode="External"/><Relationship Id="rId9" Type="http://schemas.openxmlformats.org/officeDocument/2006/relationships/hyperlink" Target="http://en.wikipedia.org/wiki/Lambda_calculu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Logic_programming" TargetMode="External"/><Relationship Id="rId2" Type="http://schemas.openxmlformats.org/officeDocument/2006/relationships/hyperlink" Target="http://en.wikipedia.org/wiki/Automated_theorem_prov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Deductive_reasoning" TargetMode="External"/><Relationship Id="rId3" Type="http://schemas.openxmlformats.org/officeDocument/2006/relationships/hyperlink" Target="http://en.wikipedia.org/wiki/Logic" TargetMode="External"/><Relationship Id="rId7" Type="http://schemas.openxmlformats.org/officeDocument/2006/relationships/hyperlink" Target="http://en.wikipedia.org/wiki/Formal_system"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Theoretical_computer_science" TargetMode="External"/><Relationship Id="rId5" Type="http://schemas.openxmlformats.org/officeDocument/2006/relationships/hyperlink" Target="http://en.wikipedia.org/wiki/Foundations_of_mathematics" TargetMode="External"/><Relationship Id="rId4" Type="http://schemas.openxmlformats.org/officeDocument/2006/relationships/hyperlink" Target="http://en.wikipedia.org/wiki/Metamathematics" TargetMode="External"/><Relationship Id="rId9" Type="http://schemas.openxmlformats.org/officeDocument/2006/relationships/hyperlink" Target="http://en.wikipedia.org/wiki/Mathematical_proo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Computational_complexity" TargetMode="External"/><Relationship Id="rId2" Type="http://schemas.openxmlformats.org/officeDocument/2006/relationships/hyperlink" Target="http://en.wikipedia.org/wiki/Descriptive_complexity_theory" TargetMode="External"/><Relationship Id="rId1" Type="http://schemas.openxmlformats.org/officeDocument/2006/relationships/slideLayout" Target="../slideLayouts/slideLayout2.xml"/><Relationship Id="rId6" Type="http://schemas.openxmlformats.org/officeDocument/2006/relationships/hyperlink" Target="http://en.wikipedia.org/wiki/Second-order_logic" TargetMode="External"/><Relationship Id="rId5" Type="http://schemas.openxmlformats.org/officeDocument/2006/relationships/hyperlink" Target="http://en.wikipedia.org/wiki/NP_(complexity)" TargetMode="External"/><Relationship Id="rId4" Type="http://schemas.openxmlformats.org/officeDocument/2006/relationships/hyperlink" Target="http://en.wikipedia.org/wiki/Fagin's_theore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ACM_Computing_Classification_System" TargetMode="External"/><Relationship Id="rId3" Type="http://schemas.openxmlformats.org/officeDocument/2006/relationships/hyperlink" Target="http://en.wikipedia.org/wiki/Model_theory" TargetMode="External"/><Relationship Id="rId7" Type="http://schemas.openxmlformats.org/officeDocument/2006/relationships/hyperlink" Target="http://en.wikipedia.org/wiki/Definable_set" TargetMode="External"/><Relationship Id="rId2" Type="http://schemas.openxmlformats.org/officeDocument/2006/relationships/hyperlink" Target="http://en.wikipedia.org/wiki/Set_theory" TargetMode="External"/><Relationship Id="rId1" Type="http://schemas.openxmlformats.org/officeDocument/2006/relationships/slideLayout" Target="../slideLayouts/slideLayout2.xml"/><Relationship Id="rId6" Type="http://schemas.openxmlformats.org/officeDocument/2006/relationships/hyperlink" Target="http://en.wikipedia.org/wiki/First-order_logic" TargetMode="External"/><Relationship Id="rId5" Type="http://schemas.openxmlformats.org/officeDocument/2006/relationships/hyperlink" Target="http://en.wikipedia.org/wiki/Proof_theory" TargetMode="External"/><Relationship Id="rId4" Type="http://schemas.openxmlformats.org/officeDocument/2006/relationships/hyperlink" Target="http://en.wikipedia.org/wiki/Recursion_theory" TargetMode="External"/><Relationship Id="rId9" Type="http://schemas.openxmlformats.org/officeDocument/2006/relationships/hyperlink" Target="http://en.wikipedia.org/wiki/Logic_in_computer_scienc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Hilbert's_program" TargetMode="External"/><Relationship Id="rId3" Type="http://schemas.openxmlformats.org/officeDocument/2006/relationships/hyperlink" Target="http://en.wikipedia.org/wiki/Axiom" TargetMode="External"/><Relationship Id="rId7" Type="http://schemas.openxmlformats.org/officeDocument/2006/relationships/hyperlink" Target="http://en.wikipedia.org/wiki/David_Hilbert" TargetMode="External"/><Relationship Id="rId2" Type="http://schemas.openxmlformats.org/officeDocument/2006/relationships/hyperlink" Target="http://en.wikipedia.org/wiki/Foundations_of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Analysis" TargetMode="External"/><Relationship Id="rId5" Type="http://schemas.openxmlformats.org/officeDocument/2006/relationships/hyperlink" Target="http://en.wikipedia.org/wiki/Arithmetic" TargetMode="External"/><Relationship Id="rId10" Type="http://schemas.openxmlformats.org/officeDocument/2006/relationships/hyperlink" Target="http://en.wikipedia.org/wiki/Gerhard_Gentzen" TargetMode="External"/><Relationship Id="rId4" Type="http://schemas.openxmlformats.org/officeDocument/2006/relationships/hyperlink" Target="http://en.wikipedia.org/wiki/Geometry" TargetMode="External"/><Relationship Id="rId9" Type="http://schemas.openxmlformats.org/officeDocument/2006/relationships/hyperlink" Target="http://en.wikipedia.org/wiki/Kurt_G%C3%B6de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Reverse_mathemat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Proof_theor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Hilbert-style_deduction_system" TargetMode="External"/><Relationship Id="rId2" Type="http://schemas.openxmlformats.org/officeDocument/2006/relationships/hyperlink" Target="http://en.wikipedia.org/wiki/Proof_theory" TargetMode="External"/><Relationship Id="rId1" Type="http://schemas.openxmlformats.org/officeDocument/2006/relationships/slideLayout" Target="../slideLayouts/slideLayout2.xml"/><Relationship Id="rId5" Type="http://schemas.openxmlformats.org/officeDocument/2006/relationships/hyperlink" Target="http://en.wikipedia.org/wiki/Sequent_calculus" TargetMode="External"/><Relationship Id="rId4" Type="http://schemas.openxmlformats.org/officeDocument/2006/relationships/hyperlink" Target="http://en.wikipedia.org/wiki/Natural_deduct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Hermann_Weyl" TargetMode="External"/><Relationship Id="rId2" Type="http://schemas.openxmlformats.org/officeDocument/2006/relationships/hyperlink" Target="http://en.wikipedia.org/wiki/Impredicativ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3051175"/>
          </a:xfrm>
        </p:spPr>
        <p:txBody>
          <a:bodyPr>
            <a:noAutofit/>
          </a:bodyPr>
          <a:lstStyle/>
          <a:p>
            <a:r>
              <a:rPr lang="en-US" sz="20000" dirty="0" smtClean="0"/>
              <a:t>Logic</a:t>
            </a:r>
            <a:endParaRPr lang="en-US" sz="20000" dirty="0"/>
          </a:p>
        </p:txBody>
      </p:sp>
    </p:spTree>
    <p:extLst>
      <p:ext uri="{BB962C8B-B14F-4D97-AF65-F5344CB8AC3E}">
        <p14:creationId xmlns:p14="http://schemas.microsoft.com/office/powerpoint/2010/main" val="2884377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Results such as the </a:t>
            </a:r>
            <a:r>
              <a:rPr lang="en-US" dirty="0" smtClean="0">
                <a:hlinkClick r:id="rId2" tooltip="Gödel–Gentzen negative translation"/>
              </a:rPr>
              <a:t>Gödel–</a:t>
            </a:r>
            <a:r>
              <a:rPr lang="en-US" dirty="0" err="1" smtClean="0">
                <a:hlinkClick r:id="rId2" tooltip="Gödel–Gentzen negative translation"/>
              </a:rPr>
              <a:t>Gentzen</a:t>
            </a:r>
            <a:r>
              <a:rPr lang="en-US" dirty="0" smtClean="0">
                <a:hlinkClick r:id="rId2" tooltip="Gödel–Gentzen negative translation"/>
              </a:rPr>
              <a:t> negative translation</a:t>
            </a:r>
            <a:r>
              <a:rPr lang="en-US" dirty="0" smtClean="0"/>
              <a:t> show that it is possible to embed (or </a:t>
            </a:r>
            <a:r>
              <a:rPr lang="en-US" i="1" dirty="0" smtClean="0"/>
              <a:t>translate</a:t>
            </a:r>
            <a:r>
              <a:rPr lang="en-US" dirty="0" smtClean="0"/>
              <a:t>) classical logic into intuitionistic logic, allowing some properties about intuitionistic proofs to be transferred back to classical proofs.</a:t>
            </a:r>
          </a:p>
          <a:p>
            <a:pPr marL="0" indent="0">
              <a:buNone/>
            </a:pPr>
            <a:r>
              <a:rPr lang="en-US" dirty="0" smtClean="0"/>
              <a:t>Recent developments in proof theory include the study of </a:t>
            </a:r>
            <a:r>
              <a:rPr lang="en-US" dirty="0" smtClean="0">
                <a:hlinkClick r:id="rId3" tooltip="Proof mining"/>
              </a:rPr>
              <a:t>proof mining</a:t>
            </a:r>
            <a:r>
              <a:rPr lang="en-US" dirty="0" smtClean="0"/>
              <a:t> by </a:t>
            </a:r>
            <a:r>
              <a:rPr lang="en-US" dirty="0" smtClean="0">
                <a:hlinkClick r:id="rId4" tooltip="Ulrich Kohlenbach"/>
              </a:rPr>
              <a:t>Ulrich </a:t>
            </a:r>
            <a:r>
              <a:rPr lang="en-US" dirty="0" err="1" smtClean="0">
                <a:hlinkClick r:id="rId4" tooltip="Ulrich Kohlenbach"/>
              </a:rPr>
              <a:t>Kohlenbach</a:t>
            </a:r>
            <a:r>
              <a:rPr lang="en-US" dirty="0" smtClean="0"/>
              <a:t> and the study of </a:t>
            </a:r>
            <a:r>
              <a:rPr lang="en-US" dirty="0" smtClean="0">
                <a:hlinkClick r:id="rId5" tooltip="Proof-theoretic ordinal"/>
              </a:rPr>
              <a:t>proof-theoretic ordinals</a:t>
            </a:r>
            <a:r>
              <a:rPr lang="en-US" dirty="0" smtClean="0"/>
              <a:t> by Michael </a:t>
            </a:r>
            <a:r>
              <a:rPr lang="en-US" dirty="0" err="1" smtClean="0"/>
              <a:t>Rathjen</a:t>
            </a:r>
            <a:r>
              <a:rPr lang="en-US" dirty="0" smtClean="0"/>
              <a:t>.</a:t>
            </a:r>
          </a:p>
        </p:txBody>
      </p:sp>
    </p:spTree>
    <p:extLst>
      <p:ext uri="{BB962C8B-B14F-4D97-AF65-F5344CB8AC3E}">
        <p14:creationId xmlns:p14="http://schemas.microsoft.com/office/powerpoint/2010/main" val="215185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b="1" dirty="0" smtClean="0">
                <a:hlinkClick r:id="rId2" tooltip="Recursion theory"/>
              </a:rPr>
              <a:t>Recursion theory</a:t>
            </a:r>
            <a:endParaRPr lang="en-US" sz="9900" dirty="0"/>
          </a:p>
        </p:txBody>
      </p:sp>
    </p:spTree>
    <p:extLst>
      <p:ext uri="{BB962C8B-B14F-4D97-AF65-F5344CB8AC3E}">
        <p14:creationId xmlns:p14="http://schemas.microsoft.com/office/powerpoint/2010/main" val="420671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b="1" dirty="0" smtClean="0">
                <a:hlinkClick r:id="rId2" tooltip="Recursion theory"/>
              </a:rPr>
              <a:t>Recursion theory</a:t>
            </a:r>
            <a:r>
              <a:rPr lang="en-US" dirty="0" smtClean="0"/>
              <a:t>, also called </a:t>
            </a:r>
            <a:r>
              <a:rPr lang="en-US" b="1" dirty="0" smtClean="0"/>
              <a:t>computability theory</a:t>
            </a:r>
            <a:r>
              <a:rPr lang="en-US" dirty="0" smtClean="0"/>
              <a:t>, studies the properties of </a:t>
            </a:r>
            <a:r>
              <a:rPr lang="en-US" dirty="0" smtClean="0">
                <a:hlinkClick r:id="rId3" tooltip="Computable function"/>
              </a:rPr>
              <a:t>computable functions</a:t>
            </a:r>
            <a:r>
              <a:rPr lang="en-US" dirty="0" smtClean="0"/>
              <a:t> and the </a:t>
            </a:r>
            <a:r>
              <a:rPr lang="en-US" dirty="0" smtClean="0">
                <a:hlinkClick r:id="rId4" tooltip="Turing degree"/>
              </a:rPr>
              <a:t>Turing degrees</a:t>
            </a:r>
            <a:r>
              <a:rPr lang="en-US" dirty="0" smtClean="0"/>
              <a:t>, which divide the </a:t>
            </a:r>
            <a:r>
              <a:rPr lang="en-US" dirty="0" err="1" smtClean="0"/>
              <a:t>uncomputable</a:t>
            </a:r>
            <a:r>
              <a:rPr lang="en-US" dirty="0" smtClean="0"/>
              <a:t> functions into sets that have the same level of </a:t>
            </a:r>
            <a:r>
              <a:rPr lang="en-US" dirty="0" err="1" smtClean="0"/>
              <a:t>uncomputability</a:t>
            </a:r>
            <a:r>
              <a:rPr lang="en-US" dirty="0" smtClean="0"/>
              <a:t>. Recursion theory also includes the study of generalized computability and definability. Recursion theory grew from the work of </a:t>
            </a:r>
            <a:r>
              <a:rPr lang="en-US" dirty="0" smtClean="0">
                <a:hlinkClick r:id="rId5" tooltip="Alonzo Church"/>
              </a:rPr>
              <a:t>Alonzo Church</a:t>
            </a:r>
            <a:r>
              <a:rPr lang="en-US" dirty="0" smtClean="0"/>
              <a:t> and </a:t>
            </a:r>
            <a:r>
              <a:rPr lang="en-US" dirty="0" smtClean="0">
                <a:hlinkClick r:id="rId6" tooltip="Alan Turing"/>
              </a:rPr>
              <a:t>Alan Turing</a:t>
            </a:r>
            <a:r>
              <a:rPr lang="en-US" dirty="0" smtClean="0"/>
              <a:t> in the 1930s, which was greatly extended by </a:t>
            </a:r>
            <a:r>
              <a:rPr lang="en-US" dirty="0" err="1" smtClean="0">
                <a:hlinkClick r:id="rId7" tooltip="Stephen Cole Kleene"/>
              </a:rPr>
              <a:t>Kleene</a:t>
            </a:r>
            <a:r>
              <a:rPr lang="en-US" dirty="0" smtClean="0"/>
              <a:t> and </a:t>
            </a:r>
            <a:r>
              <a:rPr lang="en-US" dirty="0" smtClean="0">
                <a:hlinkClick r:id="rId8" tooltip="Emil Leon Post"/>
              </a:rPr>
              <a:t>Post</a:t>
            </a:r>
            <a:r>
              <a:rPr lang="en-US" dirty="0" smtClean="0"/>
              <a:t> in the 1940s.</a:t>
            </a:r>
          </a:p>
        </p:txBody>
      </p:sp>
    </p:spTree>
    <p:extLst>
      <p:ext uri="{BB962C8B-B14F-4D97-AF65-F5344CB8AC3E}">
        <p14:creationId xmlns:p14="http://schemas.microsoft.com/office/powerpoint/2010/main" val="128974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smtClean="0"/>
              <a:t>Classical recursion theory focuses on the computability of functions from the natural numbers to the natural numbers. The fundamental results establish a robust, canonical class of computable functions with numerous independent, equivalent characterizations using </a:t>
            </a:r>
            <a:r>
              <a:rPr lang="en-US" dirty="0" smtClean="0">
                <a:hlinkClick r:id="rId2" tooltip="Turing machine"/>
              </a:rPr>
              <a:t>Turing machines</a:t>
            </a:r>
            <a:r>
              <a:rPr lang="en-US" dirty="0" smtClean="0"/>
              <a:t>, </a:t>
            </a:r>
            <a:r>
              <a:rPr lang="en-US" dirty="0" smtClean="0">
                <a:hlinkClick r:id="rId3" tooltip="Lambda calculus"/>
              </a:rPr>
              <a:t>λ calculus</a:t>
            </a:r>
            <a:r>
              <a:rPr lang="en-US" dirty="0" smtClean="0"/>
              <a:t>, and other systems. More advanced results concern the structure of the Turing degrees and the </a:t>
            </a:r>
            <a:r>
              <a:rPr lang="en-US" dirty="0" smtClean="0">
                <a:hlinkClick r:id="rId4" tooltip="Lattice (order)"/>
              </a:rPr>
              <a:t>lattice</a:t>
            </a:r>
            <a:r>
              <a:rPr lang="en-US" dirty="0" smtClean="0"/>
              <a:t> of </a:t>
            </a:r>
            <a:r>
              <a:rPr lang="en-US" dirty="0" smtClean="0">
                <a:hlinkClick r:id="rId5" tooltip="Recursively enumerable set"/>
              </a:rPr>
              <a:t>recursively enumerable sets</a:t>
            </a:r>
            <a:r>
              <a:rPr lang="en-US" dirty="0" smtClean="0"/>
              <a:t>.</a:t>
            </a:r>
          </a:p>
        </p:txBody>
      </p:sp>
    </p:spTree>
    <p:extLst>
      <p:ext uri="{BB962C8B-B14F-4D97-AF65-F5344CB8AC3E}">
        <p14:creationId xmlns:p14="http://schemas.microsoft.com/office/powerpoint/2010/main" val="687412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Generalized recursion theory extends the ideas of recursion theory to computations that are no longer necessarily finite. It includes the study of computability in higher types as well as areas such as </a:t>
            </a:r>
            <a:r>
              <a:rPr lang="en-US" dirty="0" err="1" smtClean="0">
                <a:hlinkClick r:id="rId2" tooltip="Hyperarithmetical theory"/>
              </a:rPr>
              <a:t>hyperarithmetical</a:t>
            </a:r>
            <a:r>
              <a:rPr lang="en-US" dirty="0" smtClean="0">
                <a:hlinkClick r:id="rId2" tooltip="Hyperarithmetical theory"/>
              </a:rPr>
              <a:t> theory</a:t>
            </a:r>
            <a:r>
              <a:rPr lang="en-US" dirty="0" smtClean="0"/>
              <a:t> and </a:t>
            </a:r>
            <a:r>
              <a:rPr lang="en-US" dirty="0" smtClean="0">
                <a:hlinkClick r:id="rId3" tooltip="Alpha recursion theory"/>
              </a:rPr>
              <a:t>α-recursion theory</a:t>
            </a:r>
            <a:r>
              <a:rPr lang="en-US" dirty="0" smtClean="0"/>
              <a:t>.</a:t>
            </a:r>
          </a:p>
        </p:txBody>
      </p:sp>
    </p:spTree>
    <p:extLst>
      <p:ext uri="{BB962C8B-B14F-4D97-AF65-F5344CB8AC3E}">
        <p14:creationId xmlns:p14="http://schemas.microsoft.com/office/powerpoint/2010/main" val="3840659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Contemporary research in recursion theory includes the study of applications such as </a:t>
            </a:r>
            <a:r>
              <a:rPr lang="en-US" dirty="0" smtClean="0">
                <a:hlinkClick r:id="rId2" tooltip="Algorithmic randomness"/>
              </a:rPr>
              <a:t>algorithmic randomness</a:t>
            </a:r>
            <a:r>
              <a:rPr lang="en-US" dirty="0" smtClean="0"/>
              <a:t>, </a:t>
            </a:r>
            <a:r>
              <a:rPr lang="en-US" dirty="0" smtClean="0">
                <a:hlinkClick r:id="rId3" tooltip="Computable model theory"/>
              </a:rPr>
              <a:t>computable model theory</a:t>
            </a:r>
            <a:r>
              <a:rPr lang="en-US" dirty="0" smtClean="0"/>
              <a:t>, and </a:t>
            </a:r>
            <a:r>
              <a:rPr lang="en-US" dirty="0" smtClean="0">
                <a:hlinkClick r:id="rId4" tooltip="Reverse mathematics"/>
              </a:rPr>
              <a:t>reverse mathematics</a:t>
            </a:r>
            <a:r>
              <a:rPr lang="en-US" dirty="0" smtClean="0"/>
              <a:t>, as well as new results in pure recursion theory.</a:t>
            </a:r>
          </a:p>
        </p:txBody>
      </p:sp>
    </p:spTree>
    <p:extLst>
      <p:ext uri="{BB962C8B-B14F-4D97-AF65-F5344CB8AC3E}">
        <p14:creationId xmlns:p14="http://schemas.microsoft.com/office/powerpoint/2010/main" val="1849484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000" b="1" dirty="0" smtClean="0"/>
              <a:t>Connections with computer science</a:t>
            </a:r>
          </a:p>
          <a:p>
            <a:pPr marL="0" indent="0">
              <a:buNone/>
            </a:pPr>
            <a:endParaRPr lang="en-US" dirty="0"/>
          </a:p>
        </p:txBody>
      </p:sp>
    </p:spTree>
    <p:extLst>
      <p:ext uri="{BB962C8B-B14F-4D97-AF65-F5344CB8AC3E}">
        <p14:creationId xmlns:p14="http://schemas.microsoft.com/office/powerpoint/2010/main" val="415170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 study of </a:t>
            </a:r>
            <a:r>
              <a:rPr lang="en-US" dirty="0" smtClean="0">
                <a:hlinkClick r:id="rId2" tooltip="Computability theory (computer science)"/>
              </a:rPr>
              <a:t>computability theory in computer science</a:t>
            </a:r>
            <a:r>
              <a:rPr lang="en-US" dirty="0" smtClean="0"/>
              <a:t> is closely related to the study of computability in mathematical logic. There is a difference of emphasis, however. Computer scientists often focus on concrete programming languages and </a:t>
            </a:r>
            <a:r>
              <a:rPr lang="en-US" dirty="0" smtClean="0">
                <a:hlinkClick r:id="rId3" tooltip="Feasible computability"/>
              </a:rPr>
              <a:t>feasible computability</a:t>
            </a:r>
            <a:r>
              <a:rPr lang="en-US" dirty="0" smtClean="0"/>
              <a:t>, while researchers in mathematical logic often focus on computability as a theoretical concept and on </a:t>
            </a:r>
            <a:r>
              <a:rPr lang="en-US" dirty="0" err="1" smtClean="0"/>
              <a:t>noncomputability</a:t>
            </a:r>
            <a:r>
              <a:rPr lang="en-US" dirty="0" smtClean="0"/>
              <a:t>.</a:t>
            </a:r>
          </a:p>
          <a:p>
            <a:pPr marL="0" indent="0">
              <a:buNone/>
            </a:pPr>
            <a:endParaRPr lang="en-US" dirty="0"/>
          </a:p>
        </p:txBody>
      </p:sp>
    </p:spTree>
    <p:extLst>
      <p:ext uri="{BB962C8B-B14F-4D97-AF65-F5344CB8AC3E}">
        <p14:creationId xmlns:p14="http://schemas.microsoft.com/office/powerpoint/2010/main" val="3789883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 theory of </a:t>
            </a:r>
            <a:r>
              <a:rPr lang="en-US" dirty="0" smtClean="0">
                <a:hlinkClick r:id="rId2" tooltip="Program semantics"/>
              </a:rPr>
              <a:t>semantics of programming languages</a:t>
            </a:r>
            <a:r>
              <a:rPr lang="en-US" dirty="0" smtClean="0"/>
              <a:t> is related to </a:t>
            </a:r>
            <a:r>
              <a:rPr lang="en-US" dirty="0" smtClean="0">
                <a:hlinkClick r:id="rId3" tooltip="Model theory"/>
              </a:rPr>
              <a:t>model theory</a:t>
            </a:r>
            <a:r>
              <a:rPr lang="en-US" dirty="0" smtClean="0"/>
              <a:t>, as is </a:t>
            </a:r>
            <a:r>
              <a:rPr lang="en-US" dirty="0" smtClean="0">
                <a:hlinkClick r:id="rId4" tooltip="Program verification"/>
              </a:rPr>
              <a:t>program verification</a:t>
            </a:r>
            <a:r>
              <a:rPr lang="en-US" dirty="0" smtClean="0"/>
              <a:t> (in particular, </a:t>
            </a:r>
            <a:r>
              <a:rPr lang="en-US" dirty="0" smtClean="0">
                <a:hlinkClick r:id="rId5" tooltip="Model checking"/>
              </a:rPr>
              <a:t>model checking</a:t>
            </a:r>
            <a:r>
              <a:rPr lang="en-US" dirty="0" smtClean="0"/>
              <a:t>). The </a:t>
            </a:r>
            <a:r>
              <a:rPr lang="en-US" dirty="0" smtClean="0">
                <a:hlinkClick r:id="rId6" tooltip="Curry–Howard isomorphism"/>
              </a:rPr>
              <a:t>Curry–Howard isomorphism</a:t>
            </a:r>
            <a:r>
              <a:rPr lang="en-US" dirty="0" smtClean="0"/>
              <a:t> between proofs and programs relates to </a:t>
            </a:r>
            <a:r>
              <a:rPr lang="en-US" dirty="0" smtClean="0">
                <a:hlinkClick r:id="rId7" tooltip="Proof theory"/>
              </a:rPr>
              <a:t>proof theory</a:t>
            </a:r>
            <a:r>
              <a:rPr lang="en-US" dirty="0" smtClean="0"/>
              <a:t>, especially </a:t>
            </a:r>
            <a:r>
              <a:rPr lang="en-US" dirty="0" smtClean="0">
                <a:hlinkClick r:id="rId8" tooltip="Intuitionistic logic"/>
              </a:rPr>
              <a:t>intuitionistic logic</a:t>
            </a:r>
            <a:r>
              <a:rPr lang="en-US" dirty="0" smtClean="0"/>
              <a:t>. Formal calculi such as the </a:t>
            </a:r>
            <a:r>
              <a:rPr lang="en-US" dirty="0" smtClean="0">
                <a:hlinkClick r:id="rId9" tooltip="Lambda calculus"/>
              </a:rPr>
              <a:t>lambda calculus</a:t>
            </a:r>
            <a:r>
              <a:rPr lang="en-US" dirty="0" smtClean="0"/>
              <a:t> and </a:t>
            </a:r>
            <a:r>
              <a:rPr lang="en-US" dirty="0" smtClean="0">
                <a:hlinkClick r:id="rId10" tooltip="Combinatory logic"/>
              </a:rPr>
              <a:t>combinatory logic</a:t>
            </a:r>
            <a:r>
              <a:rPr lang="en-US" dirty="0" smtClean="0"/>
              <a:t> are now studied as idealized </a:t>
            </a:r>
            <a:r>
              <a:rPr lang="en-US" dirty="0" smtClean="0">
                <a:hlinkClick r:id="rId11" tooltip="Programming languages"/>
              </a:rPr>
              <a:t>programming languages</a:t>
            </a:r>
            <a:r>
              <a:rPr lang="en-US" dirty="0" smtClean="0"/>
              <a:t>.</a:t>
            </a:r>
          </a:p>
        </p:txBody>
      </p:sp>
    </p:spTree>
    <p:extLst>
      <p:ext uri="{BB962C8B-B14F-4D97-AF65-F5344CB8AC3E}">
        <p14:creationId xmlns:p14="http://schemas.microsoft.com/office/powerpoint/2010/main" val="1822328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Computer science also contributes to mathematics by developing techniques for the automatic checking or even finding of proofs, such as </a:t>
            </a:r>
            <a:r>
              <a:rPr lang="en-US" dirty="0" smtClean="0">
                <a:hlinkClick r:id="rId2" tooltip="Automated theorem proving"/>
              </a:rPr>
              <a:t>automated theorem proving</a:t>
            </a:r>
            <a:r>
              <a:rPr lang="en-US" dirty="0" smtClean="0"/>
              <a:t> and </a:t>
            </a:r>
            <a:r>
              <a:rPr lang="en-US" dirty="0" smtClean="0">
                <a:hlinkClick r:id="rId3" tooltip="Logic programming"/>
              </a:rPr>
              <a:t>logic programming</a:t>
            </a:r>
            <a:r>
              <a:rPr lang="en-US" dirty="0" smtClean="0"/>
              <a:t>.</a:t>
            </a:r>
          </a:p>
          <a:p>
            <a:pPr marL="0" indent="0">
              <a:buNone/>
            </a:pPr>
            <a:endParaRPr lang="en-US" dirty="0"/>
          </a:p>
        </p:txBody>
      </p:sp>
    </p:spTree>
    <p:extLst>
      <p:ext uri="{BB962C8B-B14F-4D97-AF65-F5344CB8AC3E}">
        <p14:creationId xmlns:p14="http://schemas.microsoft.com/office/powerpoint/2010/main" val="152095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t>Mathematical logic</a:t>
            </a:r>
            <a:r>
              <a:rPr lang="en-US" dirty="0" smtClean="0"/>
              <a:t> is a subfield of </a:t>
            </a:r>
            <a:r>
              <a:rPr lang="en-US" dirty="0" smtClean="0">
                <a:hlinkClick r:id="rId2" tooltip="Mathematics"/>
              </a:rPr>
              <a:t>mathematics</a:t>
            </a:r>
            <a:r>
              <a:rPr lang="en-US" dirty="0" smtClean="0"/>
              <a:t> exploring the applications of formal </a:t>
            </a:r>
            <a:r>
              <a:rPr lang="en-US" dirty="0" smtClean="0">
                <a:hlinkClick r:id="rId3" tooltip="Logic"/>
              </a:rPr>
              <a:t>logic</a:t>
            </a:r>
            <a:r>
              <a:rPr lang="en-US" dirty="0" smtClean="0"/>
              <a:t> to mathematics. Topically, mathematical logic bears close connections to </a:t>
            </a:r>
            <a:r>
              <a:rPr lang="en-US" dirty="0" err="1" smtClean="0">
                <a:hlinkClick r:id="rId4" tooltip="Metamathematics"/>
              </a:rPr>
              <a:t>metamathematics</a:t>
            </a:r>
            <a:r>
              <a:rPr lang="en-US" dirty="0" smtClean="0"/>
              <a:t>, the </a:t>
            </a:r>
            <a:r>
              <a:rPr lang="en-US" dirty="0" smtClean="0">
                <a:hlinkClick r:id="rId5" tooltip="Foundations of mathematics"/>
              </a:rPr>
              <a:t>foundations of mathematics</a:t>
            </a:r>
            <a:r>
              <a:rPr lang="en-US" dirty="0" smtClean="0"/>
              <a:t>, and </a:t>
            </a:r>
            <a:r>
              <a:rPr lang="en-US" dirty="0" smtClean="0">
                <a:hlinkClick r:id="rId6" tooltip="Theoretical computer science"/>
              </a:rPr>
              <a:t>theoretical computer science</a:t>
            </a:r>
            <a:r>
              <a:rPr lang="en-US" dirty="0" smtClean="0"/>
              <a:t>. The unifying themes in mathematical logic include the study of the expressive power of </a:t>
            </a:r>
            <a:r>
              <a:rPr lang="en-US" dirty="0" smtClean="0">
                <a:hlinkClick r:id="rId7" tooltip="Formal system"/>
              </a:rPr>
              <a:t>formal systems</a:t>
            </a:r>
            <a:r>
              <a:rPr lang="en-US" dirty="0" smtClean="0"/>
              <a:t> and the </a:t>
            </a:r>
            <a:r>
              <a:rPr lang="en-US" dirty="0" smtClean="0">
                <a:hlinkClick r:id="rId8" tooltip="Deductive reasoning"/>
              </a:rPr>
              <a:t>deductive</a:t>
            </a:r>
            <a:r>
              <a:rPr lang="en-US" dirty="0" smtClean="0"/>
              <a:t> power of formal </a:t>
            </a:r>
            <a:r>
              <a:rPr lang="en-US" dirty="0" smtClean="0">
                <a:hlinkClick r:id="rId9" tooltip="Mathematical proof"/>
              </a:rPr>
              <a:t>proof</a:t>
            </a:r>
            <a:r>
              <a:rPr lang="en-US" dirty="0" smtClean="0"/>
              <a:t> systems.</a:t>
            </a:r>
          </a:p>
        </p:txBody>
      </p:sp>
    </p:spTree>
    <p:extLst>
      <p:ext uri="{BB962C8B-B14F-4D97-AF65-F5344CB8AC3E}">
        <p14:creationId xmlns:p14="http://schemas.microsoft.com/office/powerpoint/2010/main" val="1226190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hlinkClick r:id="rId2" tooltip="Descriptive complexity theory"/>
              </a:rPr>
              <a:t>Descriptive complexity theory</a:t>
            </a:r>
            <a:r>
              <a:rPr lang="en-US" dirty="0" smtClean="0"/>
              <a:t> relates logics to </a:t>
            </a:r>
            <a:r>
              <a:rPr lang="en-US" dirty="0" smtClean="0">
                <a:hlinkClick r:id="rId3" tooltip="Computational complexity"/>
              </a:rPr>
              <a:t>computational complexity</a:t>
            </a:r>
            <a:r>
              <a:rPr lang="en-US" dirty="0" smtClean="0"/>
              <a:t>. The first significant result in this area, </a:t>
            </a:r>
            <a:r>
              <a:rPr lang="en-US" dirty="0" smtClean="0">
                <a:hlinkClick r:id="rId4" tooltip="Fagin's theorem"/>
              </a:rPr>
              <a:t>Fagin's theorem</a:t>
            </a:r>
            <a:r>
              <a:rPr lang="en-US" dirty="0" smtClean="0"/>
              <a:t> (1974) established that </a:t>
            </a:r>
            <a:r>
              <a:rPr lang="en-US" dirty="0" smtClean="0">
                <a:hlinkClick r:id="rId5" tooltip="NP (complexity)"/>
              </a:rPr>
              <a:t>NP</a:t>
            </a:r>
            <a:r>
              <a:rPr lang="en-US" dirty="0" smtClean="0"/>
              <a:t> is precisely the set of languages expressible by sentences of existential </a:t>
            </a:r>
            <a:r>
              <a:rPr lang="en-US" dirty="0" smtClean="0">
                <a:hlinkClick r:id="rId6" tooltip="Second-order logic"/>
              </a:rPr>
              <a:t>second-order logic</a:t>
            </a:r>
            <a:r>
              <a:rPr lang="en-US" dirty="0" smtClean="0"/>
              <a:t>.</a:t>
            </a:r>
            <a:endParaRPr lang="en-US" dirty="0"/>
          </a:p>
        </p:txBody>
      </p:sp>
    </p:spTree>
    <p:extLst>
      <p:ext uri="{BB962C8B-B14F-4D97-AF65-F5344CB8AC3E}">
        <p14:creationId xmlns:p14="http://schemas.microsoft.com/office/powerpoint/2010/main" val="2620386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Mathematical logic is often divided into the fields of </a:t>
            </a:r>
            <a:r>
              <a:rPr lang="en-US" dirty="0" smtClean="0">
                <a:hlinkClick r:id="rId2" tooltip="Set theory"/>
              </a:rPr>
              <a:t>set theory</a:t>
            </a:r>
            <a:r>
              <a:rPr lang="en-US" dirty="0" smtClean="0"/>
              <a:t>, </a:t>
            </a:r>
            <a:r>
              <a:rPr lang="en-US" dirty="0" smtClean="0">
                <a:hlinkClick r:id="rId3" tooltip="Model theory"/>
              </a:rPr>
              <a:t>model theory</a:t>
            </a:r>
            <a:r>
              <a:rPr lang="en-US" dirty="0" smtClean="0"/>
              <a:t>, </a:t>
            </a:r>
            <a:r>
              <a:rPr lang="en-US" dirty="0" smtClean="0">
                <a:hlinkClick r:id="rId4" tooltip="Recursion theory"/>
              </a:rPr>
              <a:t>recursion theory</a:t>
            </a:r>
            <a:r>
              <a:rPr lang="en-US" dirty="0" smtClean="0"/>
              <a:t>, and </a:t>
            </a:r>
            <a:r>
              <a:rPr lang="en-US" dirty="0" smtClean="0">
                <a:hlinkClick r:id="rId5" tooltip="Proof theory"/>
              </a:rPr>
              <a:t>proof theory</a:t>
            </a:r>
            <a:r>
              <a:rPr lang="en-US" dirty="0" smtClean="0"/>
              <a:t>. These areas share basic results on logic, particularly </a:t>
            </a:r>
            <a:r>
              <a:rPr lang="en-US" dirty="0" smtClean="0">
                <a:hlinkClick r:id="rId6" tooltip="First-order logic"/>
              </a:rPr>
              <a:t>first-order logic</a:t>
            </a:r>
            <a:r>
              <a:rPr lang="en-US" dirty="0" smtClean="0"/>
              <a:t>, and </a:t>
            </a:r>
            <a:r>
              <a:rPr lang="en-US" dirty="0" smtClean="0">
                <a:hlinkClick r:id="rId7" tooltip="Definable set"/>
              </a:rPr>
              <a:t>definability</a:t>
            </a:r>
            <a:r>
              <a:rPr lang="en-US" dirty="0" smtClean="0"/>
              <a:t>. In computer science (particularly in the </a:t>
            </a:r>
            <a:r>
              <a:rPr lang="en-US" dirty="0" smtClean="0">
                <a:hlinkClick r:id="rId8" tooltip="ACM Computing Classification System"/>
              </a:rPr>
              <a:t>ACM Classification</a:t>
            </a:r>
            <a:r>
              <a:rPr lang="en-US" dirty="0" smtClean="0"/>
              <a:t>) mathematical logic encompasses additional topics not detailed in this article; see </a:t>
            </a:r>
            <a:r>
              <a:rPr lang="en-US" dirty="0" smtClean="0">
                <a:hlinkClick r:id="rId9" tooltip="Logic in computer science"/>
              </a:rPr>
              <a:t>Logic in computer science</a:t>
            </a:r>
            <a:r>
              <a:rPr lang="en-US" dirty="0" smtClean="0"/>
              <a:t> for those.</a:t>
            </a:r>
          </a:p>
        </p:txBody>
      </p:sp>
    </p:spTree>
    <p:extLst>
      <p:ext uri="{BB962C8B-B14F-4D97-AF65-F5344CB8AC3E}">
        <p14:creationId xmlns:p14="http://schemas.microsoft.com/office/powerpoint/2010/main" val="2216336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Since its inception, mathematical logic has both contributed to, and has been motivated by, the study of </a:t>
            </a:r>
            <a:r>
              <a:rPr lang="en-US" dirty="0" smtClean="0">
                <a:hlinkClick r:id="rId2" tooltip="Foundations of mathematics"/>
              </a:rPr>
              <a:t>foundations of mathematics</a:t>
            </a:r>
            <a:r>
              <a:rPr lang="en-US" dirty="0" smtClean="0"/>
              <a:t>. This study began in the late 19th century with the development of </a:t>
            </a:r>
            <a:r>
              <a:rPr lang="en-US" dirty="0" smtClean="0">
                <a:hlinkClick r:id="rId3" tooltip="Axiom"/>
              </a:rPr>
              <a:t>axiomatic</a:t>
            </a:r>
            <a:r>
              <a:rPr lang="en-US" dirty="0" smtClean="0"/>
              <a:t> frameworks for </a:t>
            </a:r>
            <a:r>
              <a:rPr lang="en-US" dirty="0" smtClean="0">
                <a:hlinkClick r:id="rId4" tooltip="Geometry"/>
              </a:rPr>
              <a:t>geometry</a:t>
            </a:r>
            <a:r>
              <a:rPr lang="en-US" dirty="0" smtClean="0"/>
              <a:t>, </a:t>
            </a:r>
            <a:r>
              <a:rPr lang="en-US" dirty="0" smtClean="0">
                <a:hlinkClick r:id="rId5" tooltip="Arithmetic"/>
              </a:rPr>
              <a:t>arithmetic</a:t>
            </a:r>
            <a:r>
              <a:rPr lang="en-US" dirty="0" smtClean="0"/>
              <a:t>, and </a:t>
            </a:r>
            <a:r>
              <a:rPr lang="en-US" dirty="0" smtClean="0">
                <a:hlinkClick r:id="rId6" tooltip="Analysis"/>
              </a:rPr>
              <a:t>analysis</a:t>
            </a:r>
            <a:r>
              <a:rPr lang="en-US" dirty="0" smtClean="0"/>
              <a:t>. In the early 20th century it was shaped by </a:t>
            </a:r>
            <a:r>
              <a:rPr lang="en-US" dirty="0" smtClean="0">
                <a:hlinkClick r:id="rId7" tooltip="David Hilbert"/>
              </a:rPr>
              <a:t>David Hilbert</a:t>
            </a:r>
            <a:r>
              <a:rPr lang="en-US" dirty="0" smtClean="0"/>
              <a:t>'s </a:t>
            </a:r>
            <a:r>
              <a:rPr lang="en-US" dirty="0" smtClean="0">
                <a:hlinkClick r:id="rId8" tooltip="Hilbert's program"/>
              </a:rPr>
              <a:t>program</a:t>
            </a:r>
            <a:r>
              <a:rPr lang="en-US" dirty="0" smtClean="0"/>
              <a:t> to prove the consistency of foundational theories. Results of </a:t>
            </a:r>
            <a:r>
              <a:rPr lang="en-US" dirty="0" smtClean="0">
                <a:hlinkClick r:id="rId9" tooltip="Kurt Gödel"/>
              </a:rPr>
              <a:t>Kurt Gödel</a:t>
            </a:r>
            <a:r>
              <a:rPr lang="en-US" dirty="0" smtClean="0"/>
              <a:t>, </a:t>
            </a:r>
            <a:r>
              <a:rPr lang="en-US" dirty="0" smtClean="0">
                <a:hlinkClick r:id="rId10" tooltip="Gerhard Gentzen"/>
              </a:rPr>
              <a:t>Gerhard </a:t>
            </a:r>
            <a:r>
              <a:rPr lang="en-US" dirty="0" err="1" smtClean="0">
                <a:hlinkClick r:id="rId10" tooltip="Gerhard Gentzen"/>
              </a:rPr>
              <a:t>Gentzen</a:t>
            </a:r>
            <a:r>
              <a:rPr lang="en-US" dirty="0" smtClean="0"/>
              <a:t>, and others provided partial resolution to the program, and clarified the issues involved in proving consistency. </a:t>
            </a:r>
          </a:p>
        </p:txBody>
      </p:sp>
    </p:spTree>
    <p:extLst>
      <p:ext uri="{BB962C8B-B14F-4D97-AF65-F5344CB8AC3E}">
        <p14:creationId xmlns:p14="http://schemas.microsoft.com/office/powerpoint/2010/main" val="399468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Work in set theory showed that almost all ordinary mathematics can be formalized in terms of sets, although there are some theorems that cannot be proven in common axiom systems for set theory. Contemporary work in the foundations of mathematics often focuses on establishing which parts of mathematics can be formalized in particular formal systems (as in </a:t>
            </a:r>
            <a:r>
              <a:rPr lang="en-US" dirty="0" smtClean="0">
                <a:hlinkClick r:id="rId2" tooltip="Reverse mathematics"/>
              </a:rPr>
              <a:t>reverse mathematics</a:t>
            </a:r>
            <a:r>
              <a:rPr lang="en-US" dirty="0" smtClean="0"/>
              <a:t>) rather than trying to find theories in which all of mathematics can be developed.</a:t>
            </a:r>
          </a:p>
        </p:txBody>
      </p:sp>
    </p:spTree>
    <p:extLst>
      <p:ext uri="{BB962C8B-B14F-4D97-AF65-F5344CB8AC3E}">
        <p14:creationId xmlns:p14="http://schemas.microsoft.com/office/powerpoint/2010/main" val="166025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b="1" dirty="0" smtClean="0">
                <a:hlinkClick r:id="rId2" tooltip="Proof theory"/>
              </a:rPr>
              <a:t>Proof theory</a:t>
            </a:r>
            <a:endParaRPr lang="en-US" sz="9900" dirty="0"/>
          </a:p>
        </p:txBody>
      </p:sp>
    </p:spTree>
    <p:extLst>
      <p:ext uri="{BB962C8B-B14F-4D97-AF65-F5344CB8AC3E}">
        <p14:creationId xmlns:p14="http://schemas.microsoft.com/office/powerpoint/2010/main" val="275122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hlinkClick r:id="rId2" tooltip="Proof theory"/>
              </a:rPr>
              <a:t>Proof theory</a:t>
            </a:r>
            <a:r>
              <a:rPr lang="en-US" dirty="0" smtClean="0"/>
              <a:t> is the study of formal proofs in various logical deduction systems. These proofs are represented as formal mathematical objects, facilitating their analysis by mathematical techniques. Several deduction systems are commonly considered, including </a:t>
            </a:r>
            <a:r>
              <a:rPr lang="en-US" dirty="0" smtClean="0">
                <a:hlinkClick r:id="rId3" tooltip="Hilbert-style deduction system"/>
              </a:rPr>
              <a:t>Hilbert-style deduction systems</a:t>
            </a:r>
            <a:r>
              <a:rPr lang="en-US" dirty="0" smtClean="0"/>
              <a:t>, systems of </a:t>
            </a:r>
            <a:r>
              <a:rPr lang="en-US" dirty="0" smtClean="0">
                <a:hlinkClick r:id="rId4" tooltip="Natural deduction"/>
              </a:rPr>
              <a:t>natural deduction</a:t>
            </a:r>
            <a:r>
              <a:rPr lang="en-US" dirty="0" smtClean="0"/>
              <a:t>, and the </a:t>
            </a:r>
            <a:r>
              <a:rPr lang="en-US" dirty="0" smtClean="0">
                <a:hlinkClick r:id="rId5" tooltip="Sequent calculus"/>
              </a:rPr>
              <a:t>sequent calculus</a:t>
            </a:r>
            <a:r>
              <a:rPr lang="en-US" dirty="0" smtClean="0"/>
              <a:t> developed by </a:t>
            </a:r>
            <a:r>
              <a:rPr lang="en-US" dirty="0" err="1" smtClean="0"/>
              <a:t>Gentzen</a:t>
            </a:r>
            <a:r>
              <a:rPr lang="en-US" dirty="0" smtClean="0"/>
              <a:t>.</a:t>
            </a:r>
          </a:p>
        </p:txBody>
      </p:sp>
    </p:spTree>
    <p:extLst>
      <p:ext uri="{BB962C8B-B14F-4D97-AF65-F5344CB8AC3E}">
        <p14:creationId xmlns:p14="http://schemas.microsoft.com/office/powerpoint/2010/main" val="867224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 study of </a:t>
            </a:r>
            <a:r>
              <a:rPr lang="en-US" b="1" dirty="0" smtClean="0"/>
              <a:t>constructive mathematics</a:t>
            </a:r>
            <a:r>
              <a:rPr lang="en-US" dirty="0" smtClean="0"/>
              <a:t>, in the context of mathematical logic, includes the study of systems in non-classical logic such as intuitionistic logic, as well as the study of </a:t>
            </a:r>
            <a:r>
              <a:rPr lang="en-US" dirty="0" smtClean="0">
                <a:hlinkClick r:id="rId2" tooltip="Impredicativity"/>
              </a:rPr>
              <a:t>predicative</a:t>
            </a:r>
            <a:r>
              <a:rPr lang="en-US" dirty="0" smtClean="0"/>
              <a:t> systems. An early proponent of </a:t>
            </a:r>
            <a:r>
              <a:rPr lang="en-US" dirty="0" err="1" smtClean="0"/>
              <a:t>predicativism</a:t>
            </a:r>
            <a:r>
              <a:rPr lang="en-US" dirty="0" smtClean="0"/>
              <a:t> was </a:t>
            </a:r>
            <a:r>
              <a:rPr lang="en-US" dirty="0" smtClean="0">
                <a:hlinkClick r:id="rId3" tooltip="Hermann Weyl"/>
              </a:rPr>
              <a:t>Hermann </a:t>
            </a:r>
            <a:r>
              <a:rPr lang="en-US" dirty="0" err="1" smtClean="0">
                <a:hlinkClick r:id="rId3" tooltip="Hermann Weyl"/>
              </a:rPr>
              <a:t>Weyl</a:t>
            </a:r>
            <a:r>
              <a:rPr lang="en-US" dirty="0" smtClean="0"/>
              <a:t>, who showed it is possible to develop a large part of real analysis using only predicative methods (</a:t>
            </a:r>
            <a:r>
              <a:rPr lang="en-US" dirty="0" err="1" smtClean="0"/>
              <a:t>Weyl</a:t>
            </a:r>
            <a:r>
              <a:rPr lang="en-US" dirty="0" smtClean="0"/>
              <a:t> 1918).</a:t>
            </a:r>
          </a:p>
        </p:txBody>
      </p:sp>
    </p:spTree>
    <p:extLst>
      <p:ext uri="{BB962C8B-B14F-4D97-AF65-F5344CB8AC3E}">
        <p14:creationId xmlns:p14="http://schemas.microsoft.com/office/powerpoint/2010/main" val="2084779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Because proofs are entirely </a:t>
            </a:r>
            <a:r>
              <a:rPr lang="en-US" dirty="0" err="1" smtClean="0"/>
              <a:t>finitary</a:t>
            </a:r>
            <a:r>
              <a:rPr lang="en-US" dirty="0" smtClean="0"/>
              <a:t>, whereas truth in a structure is not, it is common for work in constructive mathematics to emphasize provability. The relationship between provability in classical (or </a:t>
            </a:r>
            <a:r>
              <a:rPr lang="en-US" dirty="0" err="1" smtClean="0"/>
              <a:t>nonconstructive</a:t>
            </a:r>
            <a:r>
              <a:rPr lang="en-US" dirty="0" smtClean="0"/>
              <a:t>) systems and provability in intuitionistic (or constructive, respectively) systems is of particular interest. </a:t>
            </a:r>
          </a:p>
        </p:txBody>
      </p:sp>
    </p:spTree>
    <p:extLst>
      <p:ext uri="{BB962C8B-B14F-4D97-AF65-F5344CB8AC3E}">
        <p14:creationId xmlns:p14="http://schemas.microsoft.com/office/powerpoint/2010/main" val="3276867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935</Words>
  <Application>Microsoft Office PowerPoint</Application>
  <PresentationFormat>On-screen Show (4:3)</PresentationFormat>
  <Paragraphs>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Logic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dc:title>
  <dc:creator>LENOVO</dc:creator>
  <cp:lastModifiedBy>LENOVO</cp:lastModifiedBy>
  <cp:revision>10</cp:revision>
  <dcterms:created xsi:type="dcterms:W3CDTF">2015-03-18T02:24:12Z</dcterms:created>
  <dcterms:modified xsi:type="dcterms:W3CDTF">2015-03-18T02:37:45Z</dcterms:modified>
</cp:coreProperties>
</file>