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0" r:id="rId5"/>
    <p:sldId id="261" r:id="rId6"/>
    <p:sldId id="258" r:id="rId7"/>
    <p:sldId id="259" r:id="rId8"/>
    <p:sldId id="262" r:id="rId9"/>
    <p:sldId id="263" r:id="rId10"/>
    <p:sldId id="264" r:id="rId11"/>
    <p:sldId id="266" r:id="rId12"/>
    <p:sldId id="267" r:id="rId13"/>
    <p:sldId id="268" r:id="rId14"/>
    <p:sldId id="269" r:id="rId15"/>
    <p:sldId id="272"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129678-D55F-4815-877C-17689EC93CB4}"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1D361-EE0E-49B1-B5F6-26115588F660}" type="slidenum">
              <a:rPr lang="en-US" smtClean="0"/>
              <a:t>‹#›</a:t>
            </a:fld>
            <a:endParaRPr lang="en-US"/>
          </a:p>
        </p:txBody>
      </p:sp>
    </p:spTree>
    <p:extLst>
      <p:ext uri="{BB962C8B-B14F-4D97-AF65-F5344CB8AC3E}">
        <p14:creationId xmlns:p14="http://schemas.microsoft.com/office/powerpoint/2010/main" val="3084982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29678-D55F-4815-877C-17689EC93CB4}"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1D361-EE0E-49B1-B5F6-26115588F660}" type="slidenum">
              <a:rPr lang="en-US" smtClean="0"/>
              <a:t>‹#›</a:t>
            </a:fld>
            <a:endParaRPr lang="en-US"/>
          </a:p>
        </p:txBody>
      </p:sp>
    </p:spTree>
    <p:extLst>
      <p:ext uri="{BB962C8B-B14F-4D97-AF65-F5344CB8AC3E}">
        <p14:creationId xmlns:p14="http://schemas.microsoft.com/office/powerpoint/2010/main" val="49907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29678-D55F-4815-877C-17689EC93CB4}"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1D361-EE0E-49B1-B5F6-26115588F660}" type="slidenum">
              <a:rPr lang="en-US" smtClean="0"/>
              <a:t>‹#›</a:t>
            </a:fld>
            <a:endParaRPr lang="en-US"/>
          </a:p>
        </p:txBody>
      </p:sp>
    </p:spTree>
    <p:extLst>
      <p:ext uri="{BB962C8B-B14F-4D97-AF65-F5344CB8AC3E}">
        <p14:creationId xmlns:p14="http://schemas.microsoft.com/office/powerpoint/2010/main" val="2519966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29678-D55F-4815-877C-17689EC93CB4}"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1D361-EE0E-49B1-B5F6-26115588F660}" type="slidenum">
              <a:rPr lang="en-US" smtClean="0"/>
              <a:t>‹#›</a:t>
            </a:fld>
            <a:endParaRPr lang="en-US"/>
          </a:p>
        </p:txBody>
      </p:sp>
    </p:spTree>
    <p:extLst>
      <p:ext uri="{BB962C8B-B14F-4D97-AF65-F5344CB8AC3E}">
        <p14:creationId xmlns:p14="http://schemas.microsoft.com/office/powerpoint/2010/main" val="4015739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129678-D55F-4815-877C-17689EC93CB4}"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1D361-EE0E-49B1-B5F6-26115588F660}" type="slidenum">
              <a:rPr lang="en-US" smtClean="0"/>
              <a:t>‹#›</a:t>
            </a:fld>
            <a:endParaRPr lang="en-US"/>
          </a:p>
        </p:txBody>
      </p:sp>
    </p:spTree>
    <p:extLst>
      <p:ext uri="{BB962C8B-B14F-4D97-AF65-F5344CB8AC3E}">
        <p14:creationId xmlns:p14="http://schemas.microsoft.com/office/powerpoint/2010/main" val="4093349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129678-D55F-4815-877C-17689EC93CB4}"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1D361-EE0E-49B1-B5F6-26115588F660}" type="slidenum">
              <a:rPr lang="en-US" smtClean="0"/>
              <a:t>‹#›</a:t>
            </a:fld>
            <a:endParaRPr lang="en-US"/>
          </a:p>
        </p:txBody>
      </p:sp>
    </p:spTree>
    <p:extLst>
      <p:ext uri="{BB962C8B-B14F-4D97-AF65-F5344CB8AC3E}">
        <p14:creationId xmlns:p14="http://schemas.microsoft.com/office/powerpoint/2010/main" val="618561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129678-D55F-4815-877C-17689EC93CB4}" type="datetimeFigureOut">
              <a:rPr lang="en-US" smtClean="0"/>
              <a:t>3/18/2015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31D361-EE0E-49B1-B5F6-26115588F660}" type="slidenum">
              <a:rPr lang="en-US" smtClean="0"/>
              <a:t>‹#›</a:t>
            </a:fld>
            <a:endParaRPr lang="en-US"/>
          </a:p>
        </p:txBody>
      </p:sp>
    </p:spTree>
    <p:extLst>
      <p:ext uri="{BB962C8B-B14F-4D97-AF65-F5344CB8AC3E}">
        <p14:creationId xmlns:p14="http://schemas.microsoft.com/office/powerpoint/2010/main" val="3346383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129678-D55F-4815-877C-17689EC93CB4}" type="datetimeFigureOut">
              <a:rPr lang="en-US" smtClean="0"/>
              <a:t>3/18/2015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31D361-EE0E-49B1-B5F6-26115588F660}" type="slidenum">
              <a:rPr lang="en-US" smtClean="0"/>
              <a:t>‹#›</a:t>
            </a:fld>
            <a:endParaRPr lang="en-US"/>
          </a:p>
        </p:txBody>
      </p:sp>
    </p:spTree>
    <p:extLst>
      <p:ext uri="{BB962C8B-B14F-4D97-AF65-F5344CB8AC3E}">
        <p14:creationId xmlns:p14="http://schemas.microsoft.com/office/powerpoint/2010/main" val="3721712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29678-D55F-4815-877C-17689EC93CB4}" type="datetimeFigureOut">
              <a:rPr lang="en-US" smtClean="0"/>
              <a:t>3/18/2015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31D361-EE0E-49B1-B5F6-26115588F660}" type="slidenum">
              <a:rPr lang="en-US" smtClean="0"/>
              <a:t>‹#›</a:t>
            </a:fld>
            <a:endParaRPr lang="en-US"/>
          </a:p>
        </p:txBody>
      </p:sp>
    </p:spTree>
    <p:extLst>
      <p:ext uri="{BB962C8B-B14F-4D97-AF65-F5344CB8AC3E}">
        <p14:creationId xmlns:p14="http://schemas.microsoft.com/office/powerpoint/2010/main" val="690127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129678-D55F-4815-877C-17689EC93CB4}"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1D361-EE0E-49B1-B5F6-26115588F660}" type="slidenum">
              <a:rPr lang="en-US" smtClean="0"/>
              <a:t>‹#›</a:t>
            </a:fld>
            <a:endParaRPr lang="en-US"/>
          </a:p>
        </p:txBody>
      </p:sp>
    </p:spTree>
    <p:extLst>
      <p:ext uri="{BB962C8B-B14F-4D97-AF65-F5344CB8AC3E}">
        <p14:creationId xmlns:p14="http://schemas.microsoft.com/office/powerpoint/2010/main" val="1018720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129678-D55F-4815-877C-17689EC93CB4}"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1D361-EE0E-49B1-B5F6-26115588F660}" type="slidenum">
              <a:rPr lang="en-US" smtClean="0"/>
              <a:t>‹#›</a:t>
            </a:fld>
            <a:endParaRPr lang="en-US"/>
          </a:p>
        </p:txBody>
      </p:sp>
    </p:spTree>
    <p:extLst>
      <p:ext uri="{BB962C8B-B14F-4D97-AF65-F5344CB8AC3E}">
        <p14:creationId xmlns:p14="http://schemas.microsoft.com/office/powerpoint/2010/main" val="416032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129678-D55F-4815-877C-17689EC93CB4}" type="datetimeFigureOut">
              <a:rPr lang="en-US" smtClean="0"/>
              <a:t>3/18/2015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31D361-EE0E-49B1-B5F6-26115588F660}" type="slidenum">
              <a:rPr lang="en-US" smtClean="0"/>
              <a:t>‹#›</a:t>
            </a:fld>
            <a:endParaRPr lang="en-US"/>
          </a:p>
        </p:txBody>
      </p:sp>
    </p:spTree>
    <p:extLst>
      <p:ext uri="{BB962C8B-B14F-4D97-AF65-F5344CB8AC3E}">
        <p14:creationId xmlns:p14="http://schemas.microsoft.com/office/powerpoint/2010/main" val="2866877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Fulkerson_Priz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Computation" TargetMode="External"/><Relationship Id="rId2" Type="http://schemas.openxmlformats.org/officeDocument/2006/relationships/hyperlink" Target="http://en.wikipedia.org/wiki/Computer_science" TargetMode="External"/><Relationship Id="rId1" Type="http://schemas.openxmlformats.org/officeDocument/2006/relationships/slideLayout" Target="../slideLayouts/slideLayout2.xml"/><Relationship Id="rId6" Type="http://schemas.openxmlformats.org/officeDocument/2006/relationships/hyperlink" Target="http://en.wikipedia.org/wiki/Space_complexity" TargetMode="External"/><Relationship Id="rId5" Type="http://schemas.openxmlformats.org/officeDocument/2006/relationships/hyperlink" Target="http://en.wikipedia.org/wiki/Time_complexity" TargetMode="External"/><Relationship Id="rId4" Type="http://schemas.openxmlformats.org/officeDocument/2006/relationships/hyperlink" Target="http://en.wikipedia.org/wiki/Algorith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Computational_problem" TargetMode="External"/><Relationship Id="rId2" Type="http://schemas.openxmlformats.org/officeDocument/2006/relationships/hyperlink" Target="http://en.wikipedia.org/wiki/Computational_complexity_theory" TargetMode="External"/><Relationship Id="rId1" Type="http://schemas.openxmlformats.org/officeDocument/2006/relationships/slideLayout" Target="../slideLayouts/slideLayout2.xml"/><Relationship Id="rId4" Type="http://schemas.openxmlformats.org/officeDocument/2006/relationships/hyperlink" Target="http://en.wikipedia.org/wiki/Algorithmic_efficienc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Big-omega_notation" TargetMode="External"/><Relationship Id="rId2" Type="http://schemas.openxmlformats.org/officeDocument/2006/relationships/hyperlink" Target="http://en.wikipedia.org/wiki/Big_O_notation" TargetMode="External"/><Relationship Id="rId1" Type="http://schemas.openxmlformats.org/officeDocument/2006/relationships/slideLayout" Target="../slideLayouts/slideLayout2.xml"/><Relationship Id="rId6" Type="http://schemas.openxmlformats.org/officeDocument/2006/relationships/hyperlink" Target="http://en.wikipedia.org/wiki/Logarithmic_time" TargetMode="External"/><Relationship Id="rId5" Type="http://schemas.openxmlformats.org/officeDocument/2006/relationships/hyperlink" Target="http://en.wikipedia.org/wiki/Binary_search" TargetMode="External"/><Relationship Id="rId4" Type="http://schemas.openxmlformats.org/officeDocument/2006/relationships/hyperlink" Target="http://en.wikipedia.org/wiki/Big-theta_notatio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Implementation" TargetMode="External"/><Relationship Id="rId2" Type="http://schemas.openxmlformats.org/officeDocument/2006/relationships/hyperlink" Target="http://en.wikipedia.org/wiki/Asymptotic_analysi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n.wikipedia.org/wiki/Model_of_computa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Turing_machine" TargetMode="External"/><Relationship Id="rId2" Type="http://schemas.openxmlformats.org/officeDocument/2006/relationships/hyperlink" Target="http://en.wikipedia.org/wiki/Abstract_machin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en.wikipedia.org/wiki/Circuit_design#cite_note-1" TargetMode="External"/><Relationship Id="rId3" Type="http://schemas.openxmlformats.org/officeDocument/2006/relationships/hyperlink" Target="http://en.wikipedia.org/wiki/Integrated_circuit" TargetMode="External"/><Relationship Id="rId7" Type="http://schemas.openxmlformats.org/officeDocument/2006/relationships/hyperlink" Target="http://en.wikipedia.org/wiki/Physical_design_(electronics)" TargetMode="External"/><Relationship Id="rId2" Type="http://schemas.openxmlformats.org/officeDocument/2006/relationships/hyperlink" Target="http://en.wikipedia.org/wiki/Transistor" TargetMode="External"/><Relationship Id="rId1" Type="http://schemas.openxmlformats.org/officeDocument/2006/relationships/slideLayout" Target="../slideLayouts/slideLayout2.xml"/><Relationship Id="rId6" Type="http://schemas.openxmlformats.org/officeDocument/2006/relationships/hyperlink" Target="http://en.wikipedia.org/wiki/Logic_design" TargetMode="External"/><Relationship Id="rId5" Type="http://schemas.openxmlformats.org/officeDocument/2006/relationships/hyperlink" Target="http://en.wikipedia.org/wiki/Schematics" TargetMode="External"/><Relationship Id="rId4" Type="http://schemas.openxmlformats.org/officeDocument/2006/relationships/hyperlink" Target="http://en.wikipedia.org/wiki/Electronic_design_autom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Circuit_diagram" TargetMode="External"/><Relationship Id="rId2" Type="http://schemas.openxmlformats.org/officeDocument/2006/relationships/hyperlink" Target="http://en.wikipedia.org/wiki/Schematic" TargetMode="External"/><Relationship Id="rId1" Type="http://schemas.openxmlformats.org/officeDocument/2006/relationships/slideLayout" Target="../slideLayouts/slideLayout2.xml"/><Relationship Id="rId4" Type="http://schemas.openxmlformats.org/officeDocument/2006/relationships/hyperlink" Target="http://en.wikipedia.org/wiki/Breadboard"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en.wikipedia.org/wiki/Computer_networ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Information" TargetMode="External"/><Relationship Id="rId2" Type="http://schemas.openxmlformats.org/officeDocument/2006/relationships/hyperlink" Target="http://en.wikipedia.org/wiki/Computer_networking" TargetMode="External"/><Relationship Id="rId1" Type="http://schemas.openxmlformats.org/officeDocument/2006/relationships/slideLayout" Target="../slideLayouts/slideLayout2.xml"/><Relationship Id="rId4" Type="http://schemas.openxmlformats.org/officeDocument/2006/relationships/hyperlink" Target="http://en.wikipedia.org/wiki/Point-to-multipoint_communication"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en.wikipedia.org/wiki/Application_laye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en.wikipedia.org/wiki/Videoconferencing#Multipoint_videoconferencing" TargetMode="External"/><Relationship Id="rId3" Type="http://schemas.openxmlformats.org/officeDocument/2006/relationships/hyperlink" Target="http://en.wikipedia.org/wiki/IP_multicast" TargetMode="External"/><Relationship Id="rId7" Type="http://schemas.openxmlformats.org/officeDocument/2006/relationships/hyperlink" Target="http://en.wikipedia.org/wiki/Media-on-demand" TargetMode="External"/><Relationship Id="rId2" Type="http://schemas.openxmlformats.org/officeDocument/2006/relationships/hyperlink" Target="http://en.wikipedia.org/wiki/Internet_layer" TargetMode="External"/><Relationship Id="rId1" Type="http://schemas.openxmlformats.org/officeDocument/2006/relationships/slideLayout" Target="../slideLayouts/slideLayout2.xml"/><Relationship Id="rId6" Type="http://schemas.openxmlformats.org/officeDocument/2006/relationships/hyperlink" Target="http://en.wikipedia.org/wiki/IPTV" TargetMode="External"/><Relationship Id="rId11" Type="http://schemas.openxmlformats.org/officeDocument/2006/relationships/hyperlink" Target="http://en.wikipedia.org/wiki/Datagram" TargetMode="External"/><Relationship Id="rId5" Type="http://schemas.openxmlformats.org/officeDocument/2006/relationships/hyperlink" Target="http://en.wikipedia.org/wiki/Streaming_media" TargetMode="External"/><Relationship Id="rId10" Type="http://schemas.openxmlformats.org/officeDocument/2006/relationships/hyperlink" Target="http://en.wikipedia.org/wiki/Router_(computing)" TargetMode="External"/><Relationship Id="rId4" Type="http://schemas.openxmlformats.org/officeDocument/2006/relationships/hyperlink" Target="http://en.wikipedia.org/wiki/Internet_Protocol" TargetMode="External"/><Relationship Id="rId9" Type="http://schemas.openxmlformats.org/officeDocument/2006/relationships/hyperlink" Target="http://en.wikipedia.org/wiki/Ghost_(softwar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ki/Multicast_address#Ethernet" TargetMode="External"/><Relationship Id="rId2" Type="http://schemas.openxmlformats.org/officeDocument/2006/relationships/hyperlink" Target="http://en.wikipedia.org/wiki/Data_Link_Layer" TargetMode="External"/><Relationship Id="rId1" Type="http://schemas.openxmlformats.org/officeDocument/2006/relationships/slideLayout" Target="../slideLayouts/slideLayout2.xml"/><Relationship Id="rId5" Type="http://schemas.openxmlformats.org/officeDocument/2006/relationships/hyperlink" Target="http://en.wikipedia.org/wiki/Infiniband" TargetMode="External"/><Relationship Id="rId4" Type="http://schemas.openxmlformats.org/officeDocument/2006/relationships/hyperlink" Target="http://en.wikipedia.org/wiki/Asynchronous_Transfer_Mode"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en.wikipedia.org/wiki/Internet" TargetMode="External"/><Relationship Id="rId3" Type="http://schemas.openxmlformats.org/officeDocument/2006/relationships/hyperlink" Target="http://en.wikipedia.org/wiki/Computer_network" TargetMode="External"/><Relationship Id="rId7" Type="http://schemas.openxmlformats.org/officeDocument/2006/relationships/hyperlink" Target="http://en.wikipedia.org/wiki/Internetwork" TargetMode="External"/><Relationship Id="rId2" Type="http://schemas.openxmlformats.org/officeDocument/2006/relationships/hyperlink" Target="http://en.wikipedia.org/wiki/Data_packet" TargetMode="External"/><Relationship Id="rId1" Type="http://schemas.openxmlformats.org/officeDocument/2006/relationships/slideLayout" Target="../slideLayouts/slideLayout2.xml"/><Relationship Id="rId6" Type="http://schemas.openxmlformats.org/officeDocument/2006/relationships/hyperlink" Target="http://en.wikipedia.org/wiki/Routing_policy" TargetMode="External"/><Relationship Id="rId5" Type="http://schemas.openxmlformats.org/officeDocument/2006/relationships/hyperlink" Target="http://en.wikipedia.org/wiki/Routing_table" TargetMode="External"/><Relationship Id="rId4" Type="http://schemas.openxmlformats.org/officeDocument/2006/relationships/hyperlink" Target="http://en.wikipedia.org/wiki/Network_switch"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Graph_(mathematics)" TargetMode="External"/><Relationship Id="rId3" Type="http://schemas.openxmlformats.org/officeDocument/2006/relationships/hyperlink" Target="http://en.wikipedia.org/wiki/Mathematical_structure" TargetMode="External"/><Relationship Id="rId7" Type="http://schemas.openxmlformats.org/officeDocument/2006/relationships/hyperlink" Target="http://en.wikipedia.org/wiki/Integer" TargetMode="External"/><Relationship Id="rId2" Type="http://schemas.openxmlformats.org/officeDocument/2006/relationships/hyperlink" Target="http://en.wikipedia.org/wiki/Mathematics" TargetMode="External"/><Relationship Id="rId1" Type="http://schemas.openxmlformats.org/officeDocument/2006/relationships/slideLayout" Target="../slideLayouts/slideLayout2.xml"/><Relationship Id="rId6" Type="http://schemas.openxmlformats.org/officeDocument/2006/relationships/hyperlink" Target="http://en.wikipedia.org/wiki/Real_number" TargetMode="External"/><Relationship Id="rId5" Type="http://schemas.openxmlformats.org/officeDocument/2006/relationships/hyperlink" Target="http://en.wiktionary.org/wiki/continuous" TargetMode="External"/><Relationship Id="rId10" Type="http://schemas.openxmlformats.org/officeDocument/2006/relationships/hyperlink" Target="http://en.wikipedia.org/wiki/Mathematical_logic" TargetMode="External"/><Relationship Id="rId4" Type="http://schemas.openxmlformats.org/officeDocument/2006/relationships/hyperlink" Target="http://en.wikipedia.org/wiki/Discrete_space" TargetMode="External"/><Relationship Id="rId9" Type="http://schemas.openxmlformats.org/officeDocument/2006/relationships/hyperlink" Target="http://en.wikipedia.org/wiki/Statement_(logic)"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en.wikipedia.org/wiki/Internet_service_provider" TargetMode="External"/><Relationship Id="rId2" Type="http://schemas.openxmlformats.org/officeDocument/2006/relationships/hyperlink" Target="http://en.wikipedia.org/wiki/Home_router" TargetMode="External"/><Relationship Id="rId1" Type="http://schemas.openxmlformats.org/officeDocument/2006/relationships/slideLayout" Target="../slideLayouts/slideLayout2.xml"/><Relationship Id="rId6" Type="http://schemas.openxmlformats.org/officeDocument/2006/relationships/hyperlink" Target="http://en.wikipedia.org/wiki/Internet_backbone" TargetMode="External"/><Relationship Id="rId5" Type="http://schemas.openxmlformats.org/officeDocument/2006/relationships/hyperlink" Target="http://en.wikipedia.org/wiki/Optical_fiber" TargetMode="External"/><Relationship Id="rId4" Type="http://schemas.openxmlformats.org/officeDocument/2006/relationships/hyperlink" Target="http://en.wikipedia.org/wiki/Core_router"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en.wikipedia.org/wiki/Physical_security" TargetMode="External"/><Relationship Id="rId3" Type="http://schemas.openxmlformats.org/officeDocument/2006/relationships/hyperlink" Target="http://en.wikipedia.org/wiki/Computer" TargetMode="External"/><Relationship Id="rId7" Type="http://schemas.openxmlformats.org/officeDocument/2006/relationships/hyperlink" Target="http://en.wikipedia.org/wiki/Computer_security#cite_note-1" TargetMode="External"/><Relationship Id="rId2" Type="http://schemas.openxmlformats.org/officeDocument/2006/relationships/hyperlink" Target="http://en.wikipedia.org/wiki/Security" TargetMode="External"/><Relationship Id="rId1" Type="http://schemas.openxmlformats.org/officeDocument/2006/relationships/slideLayout" Target="../slideLayouts/slideLayout2.xml"/><Relationship Id="rId6" Type="http://schemas.openxmlformats.org/officeDocument/2006/relationships/hyperlink" Target="http://en.wikipedia.org/wiki/Internet" TargetMode="External"/><Relationship Id="rId5" Type="http://schemas.openxmlformats.org/officeDocument/2006/relationships/hyperlink" Target="http://en.wikipedia.org/wiki/Computer_network" TargetMode="External"/><Relationship Id="rId4" Type="http://schemas.openxmlformats.org/officeDocument/2006/relationships/hyperlink" Target="http://en.wikipedia.org/wiki/Smartphone" TargetMode="External"/><Relationship Id="rId9" Type="http://schemas.openxmlformats.org/officeDocument/2006/relationships/hyperlink" Target="http://en.wikipedia.org/wiki/Information_security"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en.wikipedia.org/wiki/Data_(computin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en.wikipedia.org/wiki/IBM_DB2" TargetMode="External"/><Relationship Id="rId3" Type="http://schemas.openxmlformats.org/officeDocument/2006/relationships/hyperlink" Target="http://en.wikipedia.org/wiki/MySQL" TargetMode="External"/><Relationship Id="rId7" Type="http://schemas.openxmlformats.org/officeDocument/2006/relationships/hyperlink" Target="http://en.wikipedia.org/wiki/Sybase" TargetMode="External"/><Relationship Id="rId2" Type="http://schemas.openxmlformats.org/officeDocument/2006/relationships/hyperlink" Target="http://en.wikipedia.org/wiki/Computer_software" TargetMode="External"/><Relationship Id="rId1" Type="http://schemas.openxmlformats.org/officeDocument/2006/relationships/slideLayout" Target="../slideLayouts/slideLayout2.xml"/><Relationship Id="rId6" Type="http://schemas.openxmlformats.org/officeDocument/2006/relationships/hyperlink" Target="http://en.wikipedia.org/wiki/Oracle_Database" TargetMode="External"/><Relationship Id="rId5" Type="http://schemas.openxmlformats.org/officeDocument/2006/relationships/hyperlink" Target="http://en.wikipedia.org/wiki/Microsoft_SQL_Server" TargetMode="External"/><Relationship Id="rId4" Type="http://schemas.openxmlformats.org/officeDocument/2006/relationships/hyperlink" Target="http://en.wikipedia.org/wiki/PostgreSQL"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en.wikipedia.org/wiki/Technical_standard" TargetMode="External"/><Relationship Id="rId2" Type="http://schemas.openxmlformats.org/officeDocument/2006/relationships/hyperlink" Target="http://en.wikipedia.org/wiki/Software_portability" TargetMode="External"/><Relationship Id="rId1" Type="http://schemas.openxmlformats.org/officeDocument/2006/relationships/slideLayout" Target="../slideLayouts/slideLayout2.xml"/><Relationship Id="rId6" Type="http://schemas.openxmlformats.org/officeDocument/2006/relationships/hyperlink" Target="http://en.wikipedia.org/wiki/JDBC" TargetMode="External"/><Relationship Id="rId5" Type="http://schemas.openxmlformats.org/officeDocument/2006/relationships/hyperlink" Target="http://en.wikipedia.org/wiki/ODBC" TargetMode="External"/><Relationship Id="rId4" Type="http://schemas.openxmlformats.org/officeDocument/2006/relationships/hyperlink" Target="http://en.wikipedia.org/wiki/SQ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en.wikipedia.org/wiki/Relational_model" TargetMode="External"/><Relationship Id="rId2" Type="http://schemas.openxmlformats.org/officeDocument/2006/relationships/hyperlink" Target="http://en.wikipedia.org/wiki/Database_model" TargetMode="External"/><Relationship Id="rId1" Type="http://schemas.openxmlformats.org/officeDocument/2006/relationships/slideLayout" Target="../slideLayouts/slideLayout2.xml"/><Relationship Id="rId4" Type="http://schemas.openxmlformats.org/officeDocument/2006/relationships/hyperlink" Target="http://en.wikipedia.org/wiki/SQ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en.wikipedia.org/wiki/Database_transaction#Transactional_databases" TargetMode="External"/><Relationship Id="rId2" Type="http://schemas.openxmlformats.org/officeDocument/2006/relationships/hyperlink" Target="http://en.wikipedia.org/wiki/Concurrent_programming" TargetMode="External"/><Relationship Id="rId1" Type="http://schemas.openxmlformats.org/officeDocument/2006/relationships/slideLayout" Target="../slideLayouts/slideLayout2.xml"/><Relationship Id="rId4" Type="http://schemas.openxmlformats.org/officeDocument/2006/relationships/hyperlink" Target="http://en.wikipedia.org/wiki/Database_management_system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Mathematical_analysis" TargetMode="External"/><Relationship Id="rId2" Type="http://schemas.openxmlformats.org/officeDocument/2006/relationships/hyperlink" Target="http://en.wikipedia.org/wiki/Calculus" TargetMode="External"/><Relationship Id="rId1" Type="http://schemas.openxmlformats.org/officeDocument/2006/relationships/slideLayout" Target="../slideLayouts/slideLayout2.xml"/><Relationship Id="rId4" Type="http://schemas.openxmlformats.org/officeDocument/2006/relationships/hyperlink" Target="http://en.wikipedia.org/wiki/Enumeration"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en.wikipedia.org/wiki/Process_(computing)" TargetMode="External"/><Relationship Id="rId2" Type="http://schemas.openxmlformats.org/officeDocument/2006/relationships/hyperlink" Target="http://en.wikipedia.org/wiki/Operating_system" TargetMode="External"/><Relationship Id="rId1" Type="http://schemas.openxmlformats.org/officeDocument/2006/relationships/slideLayout" Target="../slideLayouts/slideLayout2.xml"/><Relationship Id="rId6" Type="http://schemas.openxmlformats.org/officeDocument/2006/relationships/hyperlink" Target="http://en.wikipedia.org/wiki/Resource" TargetMode="External"/><Relationship Id="rId5" Type="http://schemas.openxmlformats.org/officeDocument/2006/relationships/hyperlink" Target="http://en.wikipedia.org/wiki/Process_states" TargetMode="External"/><Relationship Id="rId4" Type="http://schemas.openxmlformats.org/officeDocument/2006/relationships/hyperlink" Target="http://en.wikipedia.org/wiki/Thread_(computin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en.wikipedia.org/wiki/Parallel_computing" TargetMode="External"/><Relationship Id="rId7" Type="http://schemas.openxmlformats.org/officeDocument/2006/relationships/hyperlink" Target="http://en.wikipedia.org/wiki/Telecommunication_systems" TargetMode="External"/><Relationship Id="rId2" Type="http://schemas.openxmlformats.org/officeDocument/2006/relationships/hyperlink" Target="http://en.wikipedia.org/wiki/Multiprocessing" TargetMode="External"/><Relationship Id="rId1" Type="http://schemas.openxmlformats.org/officeDocument/2006/relationships/slideLayout" Target="../slideLayouts/slideLayout2.xml"/><Relationship Id="rId6" Type="http://schemas.openxmlformats.org/officeDocument/2006/relationships/hyperlink" Target="http://en.wikipedia.org/wiki/Process_synchronization" TargetMode="External"/><Relationship Id="rId5" Type="http://schemas.openxmlformats.org/officeDocument/2006/relationships/hyperlink" Target="http://en.wikipedia.org/wiki/Lock_(computer_science)" TargetMode="External"/><Relationship Id="rId4" Type="http://schemas.openxmlformats.org/officeDocument/2006/relationships/hyperlink" Target="http://en.wikipedia.org/wiki/Distributed_systems"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Countable_s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Programming_language" TargetMode="External"/><Relationship Id="rId7" Type="http://schemas.openxmlformats.org/officeDocument/2006/relationships/hyperlink" Target="http://en.wikipedia.org/wiki/Operations_research" TargetMode="External"/><Relationship Id="rId2" Type="http://schemas.openxmlformats.org/officeDocument/2006/relationships/hyperlink" Target="http://en.wikipedia.org/wiki/Digital_computers" TargetMode="External"/><Relationship Id="rId1" Type="http://schemas.openxmlformats.org/officeDocument/2006/relationships/slideLayout" Target="../slideLayouts/slideLayout2.xml"/><Relationship Id="rId6" Type="http://schemas.openxmlformats.org/officeDocument/2006/relationships/hyperlink" Target="http://en.wikipedia.org/wiki/Software_development" TargetMode="External"/><Relationship Id="rId5" Type="http://schemas.openxmlformats.org/officeDocument/2006/relationships/hyperlink" Target="http://en.wikipedia.org/wiki/Automated_theorem_proving" TargetMode="External"/><Relationship Id="rId4" Type="http://schemas.openxmlformats.org/officeDocument/2006/relationships/hyperlink" Target="http://en.wikipedia.org/wiki/Cryptograph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Mathematical_maturity" TargetMode="External"/><Relationship Id="rId2" Type="http://schemas.openxmlformats.org/officeDocument/2006/relationships/hyperlink" Target="http://en.wikipedia.org/wiki/Computer_science" TargetMode="External"/><Relationship Id="rId1" Type="http://schemas.openxmlformats.org/officeDocument/2006/relationships/slideLayout" Target="../slideLayouts/slideLayout2.xml"/><Relationship Id="rId4" Type="http://schemas.openxmlformats.org/officeDocument/2006/relationships/hyperlink" Target="http://en.wikipedia.org/wiki/Precalcul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000" b="1" dirty="0" smtClean="0"/>
              <a:t>Introductory discrete math</a:t>
            </a:r>
            <a:endParaRPr lang="en-US" sz="5000" b="1" dirty="0"/>
          </a:p>
        </p:txBody>
      </p:sp>
    </p:spTree>
    <p:extLst>
      <p:ext uri="{BB962C8B-B14F-4D97-AF65-F5344CB8AC3E}">
        <p14:creationId xmlns:p14="http://schemas.microsoft.com/office/powerpoint/2010/main" val="3437763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 </a:t>
            </a:r>
            <a:r>
              <a:rPr lang="en-US" dirty="0" smtClean="0">
                <a:hlinkClick r:id="rId2" tooltip="Fulkerson Prize"/>
              </a:rPr>
              <a:t>Fulkerson Prize</a:t>
            </a:r>
            <a:r>
              <a:rPr lang="en-US" dirty="0" smtClean="0"/>
              <a:t> is awarded for outstanding papers in discrete mathematics.</a:t>
            </a:r>
          </a:p>
        </p:txBody>
      </p:sp>
    </p:spTree>
    <p:extLst>
      <p:ext uri="{BB962C8B-B14F-4D97-AF65-F5344CB8AC3E}">
        <p14:creationId xmlns:p14="http://schemas.microsoft.com/office/powerpoint/2010/main" val="379563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6600" b="1" dirty="0" smtClean="0"/>
              <a:t>Analysis of algorithms</a:t>
            </a:r>
          </a:p>
          <a:p>
            <a:pPr marL="0" indent="0">
              <a:buNone/>
            </a:pPr>
            <a:endParaRPr lang="en-US" dirty="0"/>
          </a:p>
        </p:txBody>
      </p:sp>
    </p:spTree>
    <p:extLst>
      <p:ext uri="{BB962C8B-B14F-4D97-AF65-F5344CB8AC3E}">
        <p14:creationId xmlns:p14="http://schemas.microsoft.com/office/powerpoint/2010/main" val="2640834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In </a:t>
            </a:r>
            <a:r>
              <a:rPr lang="en-US" dirty="0" smtClean="0">
                <a:hlinkClick r:id="rId2" tooltip="Computer science"/>
              </a:rPr>
              <a:t>computer science</a:t>
            </a:r>
            <a:r>
              <a:rPr lang="en-US" dirty="0" smtClean="0"/>
              <a:t>, the </a:t>
            </a:r>
            <a:r>
              <a:rPr lang="en-US" b="1" dirty="0" smtClean="0"/>
              <a:t>analysis of algorithms</a:t>
            </a:r>
            <a:r>
              <a:rPr lang="en-US" dirty="0" smtClean="0"/>
              <a:t> is the determination of the amount of resources (such as time and storage) necessary to </a:t>
            </a:r>
            <a:r>
              <a:rPr lang="en-US" dirty="0" smtClean="0">
                <a:hlinkClick r:id="rId3" tooltip="Computation"/>
              </a:rPr>
              <a:t>execute them</a:t>
            </a:r>
            <a:r>
              <a:rPr lang="en-US" dirty="0" smtClean="0"/>
              <a:t>. Most </a:t>
            </a:r>
            <a:r>
              <a:rPr lang="en-US" dirty="0" smtClean="0">
                <a:hlinkClick r:id="rId4" tooltip="Algorithm"/>
              </a:rPr>
              <a:t>algorithms</a:t>
            </a:r>
            <a:r>
              <a:rPr lang="en-US" dirty="0" smtClean="0"/>
              <a:t> are designed to work with inputs of arbitrary length. Usually, the efficiency or running time of an algorithm is stated as a function relating the input length to the number of steps (</a:t>
            </a:r>
            <a:r>
              <a:rPr lang="en-US" dirty="0" smtClean="0">
                <a:hlinkClick r:id="rId5" tooltip="Time complexity"/>
              </a:rPr>
              <a:t>time complexity</a:t>
            </a:r>
            <a:r>
              <a:rPr lang="en-US" dirty="0" smtClean="0"/>
              <a:t>) or storage locations (</a:t>
            </a:r>
            <a:r>
              <a:rPr lang="en-US" dirty="0" smtClean="0">
                <a:hlinkClick r:id="rId6" tooltip="Space complexity"/>
              </a:rPr>
              <a:t>space complexity</a:t>
            </a:r>
            <a:r>
              <a:rPr lang="en-US" dirty="0" smtClean="0"/>
              <a:t>).</a:t>
            </a:r>
          </a:p>
        </p:txBody>
      </p:sp>
    </p:spTree>
    <p:extLst>
      <p:ext uri="{BB962C8B-B14F-4D97-AF65-F5344CB8AC3E}">
        <p14:creationId xmlns:p14="http://schemas.microsoft.com/office/powerpoint/2010/main" val="4159323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Algorithm analysis is an important part of a broader </a:t>
            </a:r>
            <a:r>
              <a:rPr lang="en-US" dirty="0" smtClean="0">
                <a:hlinkClick r:id="rId2" tooltip="Computational complexity theory"/>
              </a:rPr>
              <a:t>computational complexity theory</a:t>
            </a:r>
            <a:r>
              <a:rPr lang="en-US" dirty="0" smtClean="0"/>
              <a:t>, which provides theoretical estimates for the resources needed by any algorithm which solves a given </a:t>
            </a:r>
            <a:r>
              <a:rPr lang="en-US" dirty="0" smtClean="0">
                <a:hlinkClick r:id="rId3" tooltip="Computational problem"/>
              </a:rPr>
              <a:t>computational problem</a:t>
            </a:r>
            <a:r>
              <a:rPr lang="en-US" dirty="0" smtClean="0"/>
              <a:t>. These estimates provide an insight into reasonable directions of search for </a:t>
            </a:r>
            <a:r>
              <a:rPr lang="en-US" dirty="0" smtClean="0">
                <a:hlinkClick r:id="rId4" tooltip="Algorithmic efficiency"/>
              </a:rPr>
              <a:t>efficient algorithms</a:t>
            </a:r>
            <a:r>
              <a:rPr lang="en-US" dirty="0" smtClean="0"/>
              <a:t>.</a:t>
            </a:r>
          </a:p>
        </p:txBody>
      </p:sp>
    </p:spTree>
    <p:extLst>
      <p:ext uri="{BB962C8B-B14F-4D97-AF65-F5344CB8AC3E}">
        <p14:creationId xmlns:p14="http://schemas.microsoft.com/office/powerpoint/2010/main" val="1582544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In theoretical analysis of algorithms it is common to estimate their complexity in the asymptotic sense, i.e., to estimate the complexity function for arbitrarily large input. </a:t>
            </a:r>
            <a:r>
              <a:rPr lang="en-US" dirty="0" smtClean="0">
                <a:hlinkClick r:id="rId2" tooltip="Big O notation"/>
              </a:rPr>
              <a:t>Big O notation</a:t>
            </a:r>
            <a:r>
              <a:rPr lang="en-US" dirty="0" smtClean="0"/>
              <a:t>, </a:t>
            </a:r>
            <a:r>
              <a:rPr lang="en-US" dirty="0" smtClean="0">
                <a:hlinkClick r:id="rId3" tooltip="Big-omega notation"/>
              </a:rPr>
              <a:t>Big-omega notation</a:t>
            </a:r>
            <a:r>
              <a:rPr lang="en-US" dirty="0" smtClean="0"/>
              <a:t> and </a:t>
            </a:r>
            <a:r>
              <a:rPr lang="en-US" dirty="0" smtClean="0">
                <a:hlinkClick r:id="rId4" tooltip="Big-theta notation"/>
              </a:rPr>
              <a:t>Big-theta notation</a:t>
            </a:r>
            <a:r>
              <a:rPr lang="en-US" dirty="0" smtClean="0"/>
              <a:t> are used to this end. For instance, </a:t>
            </a:r>
            <a:r>
              <a:rPr lang="en-US" dirty="0" smtClean="0">
                <a:hlinkClick r:id="rId5" tooltip="Binary search"/>
              </a:rPr>
              <a:t>binary search</a:t>
            </a:r>
            <a:r>
              <a:rPr lang="en-US" dirty="0" smtClean="0"/>
              <a:t> is said to run in a number of steps proportional to the logarithm of the length of the list being searched, or in O(log(n)), colloquially "in </a:t>
            </a:r>
            <a:r>
              <a:rPr lang="en-US" dirty="0" smtClean="0">
                <a:hlinkClick r:id="rId6" tooltip="Logarithmic time"/>
              </a:rPr>
              <a:t>logarithmic time</a:t>
            </a:r>
            <a:r>
              <a:rPr lang="en-US" dirty="0" smtClean="0"/>
              <a:t>". </a:t>
            </a:r>
          </a:p>
        </p:txBody>
      </p:sp>
    </p:spTree>
    <p:extLst>
      <p:ext uri="{BB962C8B-B14F-4D97-AF65-F5344CB8AC3E}">
        <p14:creationId xmlns:p14="http://schemas.microsoft.com/office/powerpoint/2010/main" val="1221283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Usually </a:t>
            </a:r>
            <a:r>
              <a:rPr lang="en-US" dirty="0" smtClean="0">
                <a:hlinkClick r:id="rId2" tooltip="Asymptotic analysis"/>
              </a:rPr>
              <a:t>asymptotic</a:t>
            </a:r>
            <a:r>
              <a:rPr lang="en-US" dirty="0" smtClean="0"/>
              <a:t> estimates are used because different </a:t>
            </a:r>
            <a:r>
              <a:rPr lang="en-US" dirty="0" smtClean="0">
                <a:hlinkClick r:id="rId3" tooltip="Implementation"/>
              </a:rPr>
              <a:t>implementations</a:t>
            </a:r>
            <a:r>
              <a:rPr lang="en-US" dirty="0" smtClean="0"/>
              <a:t> of the same algorithm may differ in efficiency. However the efficiencies of any two "reasonable" implementations of a given algorithm are related by a constant multiplicative factor called a </a:t>
            </a:r>
            <a:r>
              <a:rPr lang="en-US" i="1" dirty="0" smtClean="0"/>
              <a:t>hidden constant</a:t>
            </a:r>
            <a:r>
              <a:rPr lang="en-US" dirty="0" smtClean="0"/>
              <a:t>.</a:t>
            </a:r>
          </a:p>
        </p:txBody>
      </p:sp>
    </p:spTree>
    <p:extLst>
      <p:ext uri="{BB962C8B-B14F-4D97-AF65-F5344CB8AC3E}">
        <p14:creationId xmlns:p14="http://schemas.microsoft.com/office/powerpoint/2010/main" val="2069951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Exact (not asymptotic) measures of efficiency can sometimes be computed but they usually require certain assumptions concerning the particular implementation of the algorithm, called </a:t>
            </a:r>
            <a:r>
              <a:rPr lang="en-US" dirty="0" smtClean="0">
                <a:hlinkClick r:id="rId2" tooltip="Model of computation"/>
              </a:rPr>
              <a:t>model of computation</a:t>
            </a:r>
            <a:r>
              <a:rPr lang="en-US" dirty="0" smtClean="0"/>
              <a:t>. </a:t>
            </a:r>
          </a:p>
        </p:txBody>
      </p:sp>
    </p:spTree>
    <p:extLst>
      <p:ext uri="{BB962C8B-B14F-4D97-AF65-F5344CB8AC3E}">
        <p14:creationId xmlns:p14="http://schemas.microsoft.com/office/powerpoint/2010/main" val="682584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A model of computation may be defined in terms of an </a:t>
            </a:r>
            <a:r>
              <a:rPr lang="en-US" dirty="0" smtClean="0">
                <a:hlinkClick r:id="rId2" tooltip="Abstract machine"/>
              </a:rPr>
              <a:t>abstract computer</a:t>
            </a:r>
            <a:r>
              <a:rPr lang="en-US" dirty="0" smtClean="0"/>
              <a:t>, e.g., </a:t>
            </a:r>
            <a:r>
              <a:rPr lang="en-US" dirty="0" smtClean="0">
                <a:hlinkClick r:id="rId3" tooltip="Turing machine"/>
              </a:rPr>
              <a:t>Turing machine</a:t>
            </a:r>
            <a:r>
              <a:rPr lang="en-US" dirty="0" smtClean="0"/>
              <a:t>, and/or by postulating that certain operations are executed in unit time. For example, if the sorted list to which we apply binary search has </a:t>
            </a:r>
            <a:r>
              <a:rPr lang="en-US" i="1" dirty="0" smtClean="0"/>
              <a:t>n</a:t>
            </a:r>
            <a:r>
              <a:rPr lang="en-US" dirty="0" smtClean="0"/>
              <a:t> elements, and we can guarantee that each lookup of an element in the list can be done in unit time, then at most log</a:t>
            </a:r>
            <a:r>
              <a:rPr lang="en-US" baseline="-25000" dirty="0" smtClean="0"/>
              <a:t>2</a:t>
            </a:r>
            <a:r>
              <a:rPr lang="en-US" dirty="0" smtClean="0"/>
              <a:t> </a:t>
            </a:r>
            <a:r>
              <a:rPr lang="en-US" i="1" dirty="0" smtClean="0"/>
              <a:t>n</a:t>
            </a:r>
            <a:r>
              <a:rPr lang="en-US" dirty="0" smtClean="0"/>
              <a:t> + 1 time units are needed to return an answer.</a:t>
            </a:r>
            <a:endParaRPr lang="en-US" dirty="0"/>
          </a:p>
        </p:txBody>
      </p:sp>
    </p:spTree>
    <p:extLst>
      <p:ext uri="{BB962C8B-B14F-4D97-AF65-F5344CB8AC3E}">
        <p14:creationId xmlns:p14="http://schemas.microsoft.com/office/powerpoint/2010/main" val="3366462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Circuit design</a:t>
            </a:r>
          </a:p>
        </p:txBody>
      </p:sp>
    </p:spTree>
    <p:extLst>
      <p:ext uri="{BB962C8B-B14F-4D97-AF65-F5344CB8AC3E}">
        <p14:creationId xmlns:p14="http://schemas.microsoft.com/office/powerpoint/2010/main" val="1335490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dirty="0" smtClean="0"/>
              <a:t>The process of </a:t>
            </a:r>
            <a:r>
              <a:rPr lang="en-US" b="1" dirty="0" smtClean="0"/>
              <a:t>circuit design</a:t>
            </a:r>
            <a:r>
              <a:rPr lang="en-US" dirty="0" smtClean="0"/>
              <a:t> can cover systems ranging from complex electronic systems all the way down to the individual </a:t>
            </a:r>
            <a:r>
              <a:rPr lang="en-US" dirty="0" smtClean="0">
                <a:hlinkClick r:id="rId2" tooltip="Transistor"/>
              </a:rPr>
              <a:t>transistors</a:t>
            </a:r>
            <a:r>
              <a:rPr lang="en-US" dirty="0" smtClean="0"/>
              <a:t> within an </a:t>
            </a:r>
            <a:r>
              <a:rPr lang="en-US" dirty="0" smtClean="0">
                <a:hlinkClick r:id="rId3" tooltip="Integrated circuit"/>
              </a:rPr>
              <a:t>integrated circuit</a:t>
            </a:r>
            <a:r>
              <a:rPr lang="en-US" dirty="0" smtClean="0"/>
              <a:t>. For simple circuits the design process can often be done by one person without needing a planned or structured design process, but for more complex designs, teams of designers following a systematic approach with intelligently guided computer simulation are becoming increasingly common.</a:t>
            </a:r>
          </a:p>
          <a:p>
            <a:pPr marL="0" indent="0">
              <a:buNone/>
            </a:pPr>
            <a:r>
              <a:rPr lang="en-US" dirty="0" smtClean="0"/>
              <a:t>In </a:t>
            </a:r>
            <a:r>
              <a:rPr lang="en-US" dirty="0" smtClean="0">
                <a:hlinkClick r:id="rId3" tooltip="Integrated circuit"/>
              </a:rPr>
              <a:t>integrated circuit</a:t>
            </a:r>
            <a:r>
              <a:rPr lang="en-US" dirty="0" smtClean="0"/>
              <a:t> </a:t>
            </a:r>
            <a:r>
              <a:rPr lang="en-US" dirty="0" smtClean="0">
                <a:hlinkClick r:id="rId4" tooltip="Electronic design automation"/>
              </a:rPr>
              <a:t>design automation</a:t>
            </a:r>
            <a:r>
              <a:rPr lang="en-US" dirty="0" smtClean="0"/>
              <a:t>, the term "circuit design" often refers to the step of the design cycle which outputs the </a:t>
            </a:r>
            <a:r>
              <a:rPr lang="en-US" dirty="0" smtClean="0">
                <a:hlinkClick r:id="rId5" tooltip="Schematics"/>
              </a:rPr>
              <a:t>schematics</a:t>
            </a:r>
            <a:r>
              <a:rPr lang="en-US" dirty="0" smtClean="0"/>
              <a:t> of the integrated circuit. Typically this is the step between </a:t>
            </a:r>
            <a:r>
              <a:rPr lang="en-US" dirty="0" smtClean="0">
                <a:hlinkClick r:id="rId6" tooltip="Logic design"/>
              </a:rPr>
              <a:t>logic design</a:t>
            </a:r>
            <a:r>
              <a:rPr lang="en-US" dirty="0" smtClean="0"/>
              <a:t> and </a:t>
            </a:r>
            <a:r>
              <a:rPr lang="en-US" dirty="0" smtClean="0">
                <a:hlinkClick r:id="rId7" tooltip="Physical design (electronics)"/>
              </a:rPr>
              <a:t>physical design</a:t>
            </a:r>
            <a:r>
              <a:rPr lang="en-US" dirty="0" smtClean="0"/>
              <a:t>.</a:t>
            </a:r>
            <a:r>
              <a:rPr lang="en-US" baseline="30000" dirty="0" smtClean="0">
                <a:hlinkClick r:id="rId8"/>
              </a:rPr>
              <a:t>[1]</a:t>
            </a:r>
            <a:endParaRPr lang="en-US" dirty="0" smtClean="0"/>
          </a:p>
          <a:p>
            <a:pPr marL="0" indent="0">
              <a:buNone/>
            </a:pPr>
            <a:r>
              <a:rPr lang="en-US" dirty="0" smtClean="0"/>
              <a:t>Formal circuit design usually involves the following stages:</a:t>
            </a:r>
            <a:endParaRPr lang="en-US" dirty="0"/>
          </a:p>
        </p:txBody>
      </p:sp>
    </p:spTree>
    <p:extLst>
      <p:ext uri="{BB962C8B-B14F-4D97-AF65-F5344CB8AC3E}">
        <p14:creationId xmlns:p14="http://schemas.microsoft.com/office/powerpoint/2010/main" val="2727655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5500" dirty="0" smtClean="0"/>
              <a:t>Discrete math definition</a:t>
            </a:r>
            <a:endParaRPr lang="en-US" sz="5500" dirty="0"/>
          </a:p>
        </p:txBody>
      </p:sp>
    </p:spTree>
    <p:extLst>
      <p:ext uri="{BB962C8B-B14F-4D97-AF65-F5344CB8AC3E}">
        <p14:creationId xmlns:p14="http://schemas.microsoft.com/office/powerpoint/2010/main" val="534047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endParaRPr lang="en-US" dirty="0" smtClean="0"/>
          </a:p>
          <a:p>
            <a:r>
              <a:rPr lang="en-US" dirty="0" smtClean="0"/>
              <a:t>sometimes, writing the requirement specification after liaising with the customer</a:t>
            </a:r>
          </a:p>
          <a:p>
            <a:r>
              <a:rPr lang="en-US" dirty="0" smtClean="0"/>
              <a:t>writing a technical proposal to meet the requirements of the customer specification</a:t>
            </a:r>
          </a:p>
          <a:p>
            <a:r>
              <a:rPr lang="en-US" dirty="0" err="1" smtClean="0"/>
              <a:t>synthesising</a:t>
            </a:r>
            <a:r>
              <a:rPr lang="en-US" dirty="0" smtClean="0"/>
              <a:t> on paper a </a:t>
            </a:r>
            <a:r>
              <a:rPr lang="en-US" dirty="0" smtClean="0">
                <a:hlinkClick r:id="rId2" tooltip="Schematic"/>
              </a:rPr>
              <a:t>schematic</a:t>
            </a:r>
            <a:r>
              <a:rPr lang="en-US" dirty="0" smtClean="0"/>
              <a:t> </a:t>
            </a:r>
            <a:r>
              <a:rPr lang="en-US" dirty="0" smtClean="0">
                <a:hlinkClick r:id="rId3" tooltip="Circuit diagram"/>
              </a:rPr>
              <a:t>circuit diagram</a:t>
            </a:r>
            <a:r>
              <a:rPr lang="en-US" dirty="0" smtClean="0"/>
              <a:t>, an abstract electrical or electronic circuit that will meet the specifications</a:t>
            </a:r>
          </a:p>
          <a:p>
            <a:r>
              <a:rPr lang="en-US" dirty="0" smtClean="0"/>
              <a:t>calculating the component values to meet the operating specifications under specified conditions</a:t>
            </a:r>
          </a:p>
          <a:p>
            <a:r>
              <a:rPr lang="en-US" dirty="0" smtClean="0"/>
              <a:t>performing simulations to verify the correctness of the design</a:t>
            </a:r>
          </a:p>
          <a:p>
            <a:r>
              <a:rPr lang="en-US" dirty="0" smtClean="0"/>
              <a:t>building a </a:t>
            </a:r>
            <a:r>
              <a:rPr lang="en-US" dirty="0" smtClean="0">
                <a:hlinkClick r:id="rId4" tooltip="Breadboard"/>
              </a:rPr>
              <a:t>breadboard</a:t>
            </a:r>
            <a:r>
              <a:rPr lang="en-US" dirty="0" smtClean="0"/>
              <a:t> or other prototype version of the design and testing against specification</a:t>
            </a:r>
          </a:p>
          <a:p>
            <a:pPr marL="0" indent="0">
              <a:buNone/>
            </a:pPr>
            <a:endParaRPr lang="en-US" dirty="0"/>
          </a:p>
        </p:txBody>
      </p:sp>
    </p:spTree>
    <p:extLst>
      <p:ext uri="{BB962C8B-B14F-4D97-AF65-F5344CB8AC3E}">
        <p14:creationId xmlns:p14="http://schemas.microsoft.com/office/powerpoint/2010/main" val="1533116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making any alterations to the circuit to achieve compliance</a:t>
            </a:r>
          </a:p>
          <a:p>
            <a:r>
              <a:rPr lang="en-US" dirty="0" smtClean="0"/>
              <a:t>choosing a method of construction as well as all the parts and materials to be used</a:t>
            </a:r>
          </a:p>
          <a:p>
            <a:r>
              <a:rPr lang="en-US" dirty="0" smtClean="0"/>
              <a:t>presenting component and layout information to </a:t>
            </a:r>
            <a:r>
              <a:rPr lang="en-US" dirty="0" err="1" smtClean="0"/>
              <a:t>draughtspersons</a:t>
            </a:r>
            <a:r>
              <a:rPr lang="en-US" dirty="0" smtClean="0"/>
              <a:t>, and layout and mechanical engineers, for prototype production</a:t>
            </a:r>
          </a:p>
          <a:p>
            <a:r>
              <a:rPr lang="en-US" dirty="0" smtClean="0"/>
              <a:t>testing or type-testing a number of prototypes to ensure compliance with customer requirements</a:t>
            </a:r>
          </a:p>
          <a:p>
            <a:r>
              <a:rPr lang="en-US" dirty="0" smtClean="0"/>
              <a:t>signing and approving the final manufacturing drawings</a:t>
            </a:r>
          </a:p>
          <a:p>
            <a:r>
              <a:rPr lang="en-US" dirty="0" smtClean="0"/>
              <a:t>post-design services (obsolescence of components etc.)</a:t>
            </a:r>
          </a:p>
          <a:p>
            <a:pPr marL="0" indent="0">
              <a:buNone/>
            </a:pPr>
            <a:endParaRPr lang="en-US" dirty="0"/>
          </a:p>
        </p:txBody>
      </p:sp>
    </p:spTree>
    <p:extLst>
      <p:ext uri="{BB962C8B-B14F-4D97-AF65-F5344CB8AC3E}">
        <p14:creationId xmlns:p14="http://schemas.microsoft.com/office/powerpoint/2010/main" val="4271709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Unicast</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Computer network"/>
              </a:rPr>
              <a:t>computer networking</a:t>
            </a:r>
            <a:r>
              <a:rPr lang="en-US" dirty="0" smtClean="0"/>
              <a:t>, </a:t>
            </a:r>
            <a:r>
              <a:rPr lang="en-US" b="1" dirty="0" smtClean="0"/>
              <a:t>unicast</a:t>
            </a:r>
            <a:r>
              <a:rPr lang="en-US" dirty="0" smtClean="0"/>
              <a:t> transmission is the sending of messages to a single network destination identified by a unique address.</a:t>
            </a:r>
            <a:endParaRPr lang="en-US" dirty="0"/>
          </a:p>
        </p:txBody>
      </p:sp>
    </p:spTree>
    <p:extLst>
      <p:ext uri="{BB962C8B-B14F-4D97-AF65-F5344CB8AC3E}">
        <p14:creationId xmlns:p14="http://schemas.microsoft.com/office/powerpoint/2010/main" val="1696338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9900" b="1" dirty="0" smtClean="0"/>
              <a:t>Multicast</a:t>
            </a:r>
          </a:p>
          <a:p>
            <a:pPr marL="0" indent="0">
              <a:buNone/>
            </a:pPr>
            <a:endParaRPr lang="en-US" dirty="0"/>
          </a:p>
        </p:txBody>
      </p:sp>
    </p:spTree>
    <p:extLst>
      <p:ext uri="{BB962C8B-B14F-4D97-AF65-F5344CB8AC3E}">
        <p14:creationId xmlns:p14="http://schemas.microsoft.com/office/powerpoint/2010/main" val="2340621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In </a:t>
            </a:r>
            <a:r>
              <a:rPr lang="en-US" dirty="0" smtClean="0">
                <a:hlinkClick r:id="rId2" tooltip="Computer networking"/>
              </a:rPr>
              <a:t>computer networking</a:t>
            </a:r>
            <a:r>
              <a:rPr lang="en-US" dirty="0" smtClean="0"/>
              <a:t>, </a:t>
            </a:r>
            <a:r>
              <a:rPr lang="en-US" b="1" dirty="0" smtClean="0"/>
              <a:t>multicast</a:t>
            </a:r>
            <a:r>
              <a:rPr lang="en-US" dirty="0" smtClean="0"/>
              <a:t> (one-to-many or many-to-many distribution) is group communication where </a:t>
            </a:r>
            <a:r>
              <a:rPr lang="en-US" dirty="0" smtClean="0">
                <a:hlinkClick r:id="rId3" tooltip="Information"/>
              </a:rPr>
              <a:t>information</a:t>
            </a:r>
            <a:r>
              <a:rPr lang="en-US" dirty="0" smtClean="0"/>
              <a:t> is addressed to a group of destination computers simultaneously. Multicast should not be confused with physical layer </a:t>
            </a:r>
            <a:r>
              <a:rPr lang="en-US" dirty="0" smtClean="0">
                <a:hlinkClick r:id="rId4" tooltip="Point-to-multipoint communication"/>
              </a:rPr>
              <a:t>point-to-multipoint communication</a:t>
            </a:r>
            <a:r>
              <a:rPr lang="en-US" dirty="0" smtClean="0"/>
              <a:t>.</a:t>
            </a:r>
          </a:p>
        </p:txBody>
      </p:sp>
    </p:spTree>
    <p:extLst>
      <p:ext uri="{BB962C8B-B14F-4D97-AF65-F5344CB8AC3E}">
        <p14:creationId xmlns:p14="http://schemas.microsoft.com/office/powerpoint/2010/main" val="1686577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Group communication may either be </a:t>
            </a:r>
            <a:r>
              <a:rPr lang="en-US" i="1" dirty="0" smtClean="0">
                <a:hlinkClick r:id="rId2" tooltip="Application layer"/>
              </a:rPr>
              <a:t>application layer</a:t>
            </a:r>
            <a:r>
              <a:rPr lang="en-US" i="1" dirty="0" smtClean="0"/>
              <a:t> </a:t>
            </a:r>
            <a:r>
              <a:rPr lang="en-US" i="1" dirty="0" smtClean="0"/>
              <a:t>multicast</a:t>
            </a:r>
            <a:r>
              <a:rPr lang="en-US" dirty="0" smtClean="0"/>
              <a:t> </a:t>
            </a:r>
            <a:r>
              <a:rPr lang="en-US" dirty="0" smtClean="0"/>
              <a:t>or </a:t>
            </a:r>
            <a:r>
              <a:rPr lang="en-US" i="1" dirty="0" smtClean="0"/>
              <a:t>network assisted multicast</a:t>
            </a:r>
            <a:r>
              <a:rPr lang="en-US" dirty="0" smtClean="0"/>
              <a:t>, where the latter makes it possible for the source to efficiently send to the group in a single transmission. Copies are automatically created in other network elements, such as routers, switches and cellular network base stations, but only to network segments that currently contain members of the group.</a:t>
            </a:r>
          </a:p>
        </p:txBody>
      </p:sp>
    </p:spTree>
    <p:extLst>
      <p:ext uri="{BB962C8B-B14F-4D97-AF65-F5344CB8AC3E}">
        <p14:creationId xmlns:p14="http://schemas.microsoft.com/office/powerpoint/2010/main" val="1983068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smtClean="0"/>
              <a:t>Network assisted multicast may be implemented at the </a:t>
            </a:r>
            <a:r>
              <a:rPr lang="en-US" dirty="0" smtClean="0">
                <a:hlinkClick r:id="rId2" tooltip="Internet layer"/>
              </a:rPr>
              <a:t>Internet layer</a:t>
            </a:r>
            <a:r>
              <a:rPr lang="en-US" dirty="0" smtClean="0"/>
              <a:t> using </a:t>
            </a:r>
            <a:r>
              <a:rPr lang="en-US" dirty="0" smtClean="0">
                <a:hlinkClick r:id="rId3" tooltip="IP multicast"/>
              </a:rPr>
              <a:t>IP multicast</a:t>
            </a:r>
            <a:r>
              <a:rPr lang="en-US" dirty="0" smtClean="0"/>
              <a:t>, which is often employed in </a:t>
            </a:r>
            <a:r>
              <a:rPr lang="en-US" dirty="0" smtClean="0">
                <a:hlinkClick r:id="rId4" tooltip="Internet Protocol"/>
              </a:rPr>
              <a:t>Internet Protocol</a:t>
            </a:r>
            <a:r>
              <a:rPr lang="en-US" dirty="0" smtClean="0"/>
              <a:t> (IP) applications of </a:t>
            </a:r>
            <a:r>
              <a:rPr lang="en-US" dirty="0" smtClean="0">
                <a:hlinkClick r:id="rId5" tooltip="Streaming media"/>
              </a:rPr>
              <a:t>streaming media</a:t>
            </a:r>
            <a:r>
              <a:rPr lang="en-US" dirty="0" smtClean="0"/>
              <a:t>, such as </a:t>
            </a:r>
            <a:r>
              <a:rPr lang="en-US" dirty="0" smtClean="0">
                <a:hlinkClick r:id="rId6" tooltip="IPTV"/>
              </a:rPr>
              <a:t>Internet television</a:t>
            </a:r>
            <a:r>
              <a:rPr lang="en-US" dirty="0" smtClean="0"/>
              <a:t> scheduled content (but not </a:t>
            </a:r>
            <a:r>
              <a:rPr lang="en-US" dirty="0" smtClean="0">
                <a:hlinkClick r:id="rId7" tooltip="Media-on-demand"/>
              </a:rPr>
              <a:t>media-on-demand</a:t>
            </a:r>
            <a:r>
              <a:rPr lang="en-US" dirty="0" smtClean="0"/>
              <a:t>) and </a:t>
            </a:r>
            <a:r>
              <a:rPr lang="en-US" dirty="0" smtClean="0">
                <a:hlinkClick r:id="rId8" tooltip="Videoconferencing"/>
              </a:rPr>
              <a:t>multipoint videoconferencing</a:t>
            </a:r>
            <a:r>
              <a:rPr lang="en-US" dirty="0" smtClean="0"/>
              <a:t>, but also for </a:t>
            </a:r>
            <a:r>
              <a:rPr lang="en-US" dirty="0" smtClean="0">
                <a:hlinkClick r:id="rId9" tooltip="Ghost (software)"/>
              </a:rPr>
              <a:t>ghost</a:t>
            </a:r>
            <a:r>
              <a:rPr lang="en-US" dirty="0" smtClean="0"/>
              <a:t> distribution of backup disk images to multiple computers simultaneously. In IP multicast the implementation of the multicast concept occurs at the IP routing level, where </a:t>
            </a:r>
            <a:r>
              <a:rPr lang="en-US" dirty="0" smtClean="0">
                <a:hlinkClick r:id="rId10" tooltip="Router (computing)"/>
              </a:rPr>
              <a:t>routers</a:t>
            </a:r>
            <a:r>
              <a:rPr lang="en-US" dirty="0" smtClean="0"/>
              <a:t> create optimal distribution paths for </a:t>
            </a:r>
            <a:r>
              <a:rPr lang="en-US" dirty="0" smtClean="0">
                <a:hlinkClick r:id="rId11" tooltip="Datagram"/>
              </a:rPr>
              <a:t>datagrams</a:t>
            </a:r>
            <a:r>
              <a:rPr lang="en-US" dirty="0" smtClean="0"/>
              <a:t> sent to a multicast destination address.</a:t>
            </a:r>
          </a:p>
        </p:txBody>
      </p:sp>
    </p:spTree>
    <p:extLst>
      <p:ext uri="{BB962C8B-B14F-4D97-AF65-F5344CB8AC3E}">
        <p14:creationId xmlns:p14="http://schemas.microsoft.com/office/powerpoint/2010/main" val="3085145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Network assisted multicast may also be implemented at the </a:t>
            </a:r>
            <a:r>
              <a:rPr lang="en-US" dirty="0" smtClean="0">
                <a:hlinkClick r:id="rId2" tooltip="Data Link Layer"/>
              </a:rPr>
              <a:t>Data Link Layer</a:t>
            </a:r>
            <a:r>
              <a:rPr lang="en-US" dirty="0" smtClean="0"/>
              <a:t> using one-to-many addressing and switching such as </a:t>
            </a:r>
            <a:r>
              <a:rPr lang="en-US" dirty="0" smtClean="0">
                <a:hlinkClick r:id="rId3" tooltip="Multicast address"/>
              </a:rPr>
              <a:t>Ethernet multicast addressing</a:t>
            </a:r>
            <a:r>
              <a:rPr lang="en-US" dirty="0" smtClean="0"/>
              <a:t>, </a:t>
            </a:r>
            <a:r>
              <a:rPr lang="en-US" dirty="0" smtClean="0">
                <a:hlinkClick r:id="rId4" tooltip="Asynchronous Transfer Mode"/>
              </a:rPr>
              <a:t>Asynchronous Transfer Mode</a:t>
            </a:r>
            <a:r>
              <a:rPr lang="en-US" dirty="0" smtClean="0"/>
              <a:t> (ATM) point-to-multipoint virtual circuits (P2MP) or </a:t>
            </a:r>
            <a:r>
              <a:rPr lang="en-US" dirty="0" err="1" smtClean="0">
                <a:hlinkClick r:id="rId5" tooltip="Infiniband"/>
              </a:rPr>
              <a:t>Infiniband</a:t>
            </a:r>
            <a:r>
              <a:rPr lang="en-US" dirty="0" smtClean="0"/>
              <a:t> multicast.</a:t>
            </a:r>
          </a:p>
        </p:txBody>
      </p:sp>
    </p:spTree>
    <p:extLst>
      <p:ext uri="{BB962C8B-B14F-4D97-AF65-F5344CB8AC3E}">
        <p14:creationId xmlns:p14="http://schemas.microsoft.com/office/powerpoint/2010/main" val="3375731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sz="30000" b="1" dirty="0" smtClean="0"/>
              <a:t>Router </a:t>
            </a:r>
          </a:p>
          <a:p>
            <a:pPr marL="0" indent="0">
              <a:buNone/>
            </a:pPr>
            <a:endParaRPr lang="en-US" dirty="0"/>
          </a:p>
        </p:txBody>
      </p:sp>
    </p:spTree>
    <p:extLst>
      <p:ext uri="{BB962C8B-B14F-4D97-AF65-F5344CB8AC3E}">
        <p14:creationId xmlns:p14="http://schemas.microsoft.com/office/powerpoint/2010/main" val="15909387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dirty="0" smtClean="0"/>
              <a:t>A </a:t>
            </a:r>
            <a:r>
              <a:rPr lang="en-US" b="1" dirty="0" smtClean="0"/>
              <a:t>router</a:t>
            </a:r>
            <a:r>
              <a:rPr lang="en-US" dirty="0" smtClean="0"/>
              <a:t> </a:t>
            </a:r>
            <a:r>
              <a:rPr lang="en-US" dirty="0" smtClean="0"/>
              <a:t>is </a:t>
            </a:r>
            <a:r>
              <a:rPr lang="en-US" dirty="0" smtClean="0"/>
              <a:t>a networking device that forwards </a:t>
            </a:r>
            <a:r>
              <a:rPr lang="en-US" dirty="0" smtClean="0">
                <a:hlinkClick r:id="rId2" tooltip="Data packet"/>
              </a:rPr>
              <a:t>data packets</a:t>
            </a:r>
            <a:r>
              <a:rPr lang="en-US" dirty="0" smtClean="0"/>
              <a:t> between </a:t>
            </a:r>
            <a:r>
              <a:rPr lang="en-US" dirty="0" smtClean="0">
                <a:hlinkClick r:id="rId3" tooltip="Computer network"/>
              </a:rPr>
              <a:t>computer networks</a:t>
            </a:r>
            <a:r>
              <a:rPr lang="en-US" dirty="0" smtClean="0"/>
              <a:t>. A router is connected to two or more data lines from different networks (as opposed to a </a:t>
            </a:r>
            <a:r>
              <a:rPr lang="en-US" dirty="0" smtClean="0">
                <a:hlinkClick r:id="rId4" tooltip="Network switch"/>
              </a:rPr>
              <a:t>network switch</a:t>
            </a:r>
            <a:r>
              <a:rPr lang="en-US" dirty="0" smtClean="0"/>
              <a:t>, which connects data lines from one single network). When a data packet comes in one of the lines, the router reads the address information in the packet to determine its ultimate destination. Then, using information in its </a:t>
            </a:r>
            <a:r>
              <a:rPr lang="en-US" dirty="0" smtClean="0">
                <a:hlinkClick r:id="rId5" tooltip="Routing table"/>
              </a:rPr>
              <a:t>routing table</a:t>
            </a:r>
            <a:r>
              <a:rPr lang="en-US" dirty="0" smtClean="0"/>
              <a:t> or </a:t>
            </a:r>
            <a:r>
              <a:rPr lang="en-US" dirty="0" smtClean="0">
                <a:hlinkClick r:id="rId6" tooltip="Routing policy"/>
              </a:rPr>
              <a:t>routing policy</a:t>
            </a:r>
            <a:r>
              <a:rPr lang="en-US" dirty="0" smtClean="0"/>
              <a:t>, it directs the packet to the next network on its journey. This creates an overlay </a:t>
            </a:r>
            <a:r>
              <a:rPr lang="en-US" dirty="0" smtClean="0">
                <a:hlinkClick r:id="rId7" tooltip="Internetwork"/>
              </a:rPr>
              <a:t>internetwork</a:t>
            </a:r>
            <a:r>
              <a:rPr lang="en-US" dirty="0" smtClean="0"/>
              <a:t>. Routers perform the "traffic directing" functions on the </a:t>
            </a:r>
            <a:r>
              <a:rPr lang="en-US" dirty="0" smtClean="0">
                <a:hlinkClick r:id="rId8" tooltip="Internet"/>
              </a:rPr>
              <a:t>Internet</a:t>
            </a:r>
            <a:r>
              <a:rPr lang="en-US" dirty="0" smtClean="0"/>
              <a:t>. A data packet is typically forwarded from one router to another through the networks that constitute the internetwork until it reaches its destination node</a:t>
            </a:r>
            <a:r>
              <a:rPr lang="en-US" dirty="0" smtClean="0"/>
              <a:t>.</a:t>
            </a:r>
            <a:endParaRPr lang="en-US" dirty="0" smtClean="0"/>
          </a:p>
        </p:txBody>
      </p:sp>
    </p:spTree>
    <p:extLst>
      <p:ext uri="{BB962C8B-B14F-4D97-AF65-F5344CB8AC3E}">
        <p14:creationId xmlns:p14="http://schemas.microsoft.com/office/powerpoint/2010/main" val="4145404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smtClean="0"/>
              <a:t>Discrete mathematics</a:t>
            </a:r>
            <a:r>
              <a:rPr lang="en-US" dirty="0" smtClean="0"/>
              <a:t> is the study of </a:t>
            </a:r>
            <a:r>
              <a:rPr lang="en-US" dirty="0" smtClean="0">
                <a:hlinkClick r:id="rId2" tooltip="Mathematics"/>
              </a:rPr>
              <a:t>mathematical</a:t>
            </a:r>
            <a:r>
              <a:rPr lang="en-US" dirty="0" smtClean="0"/>
              <a:t> </a:t>
            </a:r>
            <a:r>
              <a:rPr lang="en-US" dirty="0" smtClean="0">
                <a:hlinkClick r:id="rId3" tooltip="Mathematical structure"/>
              </a:rPr>
              <a:t>structures</a:t>
            </a:r>
            <a:r>
              <a:rPr lang="en-US" dirty="0" smtClean="0"/>
              <a:t> that are fundamentally </a:t>
            </a:r>
            <a:r>
              <a:rPr lang="en-US" dirty="0" smtClean="0">
                <a:hlinkClick r:id="rId4" tooltip="Discrete space"/>
              </a:rPr>
              <a:t>discrete</a:t>
            </a:r>
            <a:r>
              <a:rPr lang="en-US" dirty="0" smtClean="0"/>
              <a:t> rather than </a:t>
            </a:r>
            <a:r>
              <a:rPr lang="en-US" dirty="0" smtClean="0">
                <a:hlinkClick r:id="rId5" tooltip="wiktionary:continuous"/>
              </a:rPr>
              <a:t>continuous</a:t>
            </a:r>
            <a:r>
              <a:rPr lang="en-US" dirty="0" smtClean="0"/>
              <a:t>. In contrast to </a:t>
            </a:r>
            <a:r>
              <a:rPr lang="en-US" dirty="0" smtClean="0">
                <a:hlinkClick r:id="rId6" tooltip="Real number"/>
              </a:rPr>
              <a:t>real numbers</a:t>
            </a:r>
            <a:r>
              <a:rPr lang="en-US" dirty="0" smtClean="0"/>
              <a:t> that have the property of varying "smoothly", the objects studied in discrete mathematics – such as </a:t>
            </a:r>
            <a:r>
              <a:rPr lang="en-US" dirty="0" smtClean="0">
                <a:hlinkClick r:id="rId7" tooltip="Integer"/>
              </a:rPr>
              <a:t>integers</a:t>
            </a:r>
            <a:r>
              <a:rPr lang="en-US" dirty="0" smtClean="0"/>
              <a:t>, </a:t>
            </a:r>
            <a:r>
              <a:rPr lang="en-US" dirty="0" smtClean="0">
                <a:hlinkClick r:id="rId8" tooltip="Graph (mathematics)"/>
              </a:rPr>
              <a:t>graphs</a:t>
            </a:r>
            <a:r>
              <a:rPr lang="en-US" dirty="0" smtClean="0"/>
              <a:t>, and </a:t>
            </a:r>
            <a:r>
              <a:rPr lang="en-US" dirty="0" smtClean="0">
                <a:hlinkClick r:id="rId9" tooltip="Statement (logic)"/>
              </a:rPr>
              <a:t>statements</a:t>
            </a:r>
            <a:r>
              <a:rPr lang="en-US" dirty="0" smtClean="0"/>
              <a:t> in </a:t>
            </a:r>
            <a:r>
              <a:rPr lang="en-US" dirty="0" smtClean="0">
                <a:hlinkClick r:id="rId10" tooltip="Mathematical logic"/>
              </a:rPr>
              <a:t>logic</a:t>
            </a:r>
            <a:r>
              <a:rPr lang="en-US" dirty="0" smtClean="0"/>
              <a:t> – do not vary smoothly in this way, but have distinct, separated values.</a:t>
            </a:r>
          </a:p>
        </p:txBody>
      </p:sp>
    </p:spTree>
    <p:extLst>
      <p:ext uri="{BB962C8B-B14F-4D97-AF65-F5344CB8AC3E}">
        <p14:creationId xmlns:p14="http://schemas.microsoft.com/office/powerpoint/2010/main" val="1552314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smtClean="0"/>
              <a:t>The most familiar type of routers are </a:t>
            </a:r>
            <a:r>
              <a:rPr lang="en-US" dirty="0" smtClean="0">
                <a:hlinkClick r:id="rId2" tooltip="Home router"/>
              </a:rPr>
              <a:t>home and small office routers</a:t>
            </a:r>
            <a:r>
              <a:rPr lang="en-US" dirty="0" smtClean="0"/>
              <a:t> that simply pass data, such as web pages, email, IM, and videos between the home computers and the Internet. An example of a router would be the owner's cable or DSL router, which connects to the Internet through an </a:t>
            </a:r>
            <a:r>
              <a:rPr lang="en-US" dirty="0" smtClean="0">
                <a:hlinkClick r:id="rId3" tooltip="Internet service provider"/>
              </a:rPr>
              <a:t>ISP</a:t>
            </a:r>
            <a:r>
              <a:rPr lang="en-US" dirty="0" smtClean="0"/>
              <a:t>. More sophisticated routers, such as enterprise routers, connect large business or ISP networks up to the powerful </a:t>
            </a:r>
            <a:r>
              <a:rPr lang="en-US" dirty="0" smtClean="0">
                <a:hlinkClick r:id="rId4" tooltip="Core router"/>
              </a:rPr>
              <a:t>core routers</a:t>
            </a:r>
            <a:r>
              <a:rPr lang="en-US" dirty="0" smtClean="0"/>
              <a:t> that forward data at high speed along the </a:t>
            </a:r>
            <a:r>
              <a:rPr lang="en-US" dirty="0" smtClean="0">
                <a:hlinkClick r:id="rId5" tooltip="Optical fiber"/>
              </a:rPr>
              <a:t>optical fiber</a:t>
            </a:r>
            <a:r>
              <a:rPr lang="en-US" dirty="0" smtClean="0"/>
              <a:t> lines of the </a:t>
            </a:r>
            <a:r>
              <a:rPr lang="en-US" dirty="0" smtClean="0">
                <a:hlinkClick r:id="rId6" tooltip="Internet backbone"/>
              </a:rPr>
              <a:t>Internet backbone</a:t>
            </a:r>
            <a:r>
              <a:rPr lang="en-US" dirty="0" smtClean="0"/>
              <a:t>. Though routers are typically dedicated hardware devices, use of software-based routers has grown increasingly common.</a:t>
            </a:r>
          </a:p>
        </p:txBody>
      </p:sp>
    </p:spTree>
    <p:extLst>
      <p:ext uri="{BB962C8B-B14F-4D97-AF65-F5344CB8AC3E}">
        <p14:creationId xmlns:p14="http://schemas.microsoft.com/office/powerpoint/2010/main" val="126841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9900" b="1" dirty="0" smtClean="0"/>
              <a:t>Computer security</a:t>
            </a:r>
          </a:p>
          <a:p>
            <a:pPr marL="0" indent="0">
              <a:buNone/>
            </a:pPr>
            <a:endParaRPr lang="en-US" dirty="0"/>
          </a:p>
        </p:txBody>
      </p:sp>
    </p:spTree>
    <p:extLst>
      <p:ext uri="{BB962C8B-B14F-4D97-AF65-F5344CB8AC3E}">
        <p14:creationId xmlns:p14="http://schemas.microsoft.com/office/powerpoint/2010/main" val="40801342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b="1" dirty="0" smtClean="0"/>
              <a:t>Computer security</a:t>
            </a:r>
            <a:r>
              <a:rPr lang="en-US" dirty="0" smtClean="0"/>
              <a:t> is </a:t>
            </a:r>
            <a:r>
              <a:rPr lang="en-US" dirty="0" smtClean="0">
                <a:hlinkClick r:id="rId2" tooltip="Security"/>
              </a:rPr>
              <a:t>security</a:t>
            </a:r>
            <a:r>
              <a:rPr lang="en-US" dirty="0" smtClean="0"/>
              <a:t> applied to computing devices such as </a:t>
            </a:r>
            <a:r>
              <a:rPr lang="en-US" dirty="0" smtClean="0">
                <a:hlinkClick r:id="rId3" tooltip="Computer"/>
              </a:rPr>
              <a:t>computers</a:t>
            </a:r>
            <a:r>
              <a:rPr lang="en-US" dirty="0" smtClean="0"/>
              <a:t> and </a:t>
            </a:r>
            <a:r>
              <a:rPr lang="en-US" dirty="0" smtClean="0">
                <a:hlinkClick r:id="rId4" tooltip="Smartphone"/>
              </a:rPr>
              <a:t>smartphones</a:t>
            </a:r>
            <a:r>
              <a:rPr lang="en-US" dirty="0" smtClean="0"/>
              <a:t>, as well as </a:t>
            </a:r>
            <a:r>
              <a:rPr lang="en-US" dirty="0" smtClean="0">
                <a:hlinkClick r:id="rId5" tooltip="Computer network"/>
              </a:rPr>
              <a:t>computer networks</a:t>
            </a:r>
            <a:r>
              <a:rPr lang="en-US" dirty="0" smtClean="0"/>
              <a:t> such as private and public networks, including the whole </a:t>
            </a:r>
            <a:r>
              <a:rPr lang="en-US" dirty="0" smtClean="0">
                <a:hlinkClick r:id="rId6" tooltip="Internet"/>
              </a:rPr>
              <a:t>Internet</a:t>
            </a:r>
            <a:r>
              <a:rPr lang="en-US" dirty="0" smtClean="0"/>
              <a:t>. The field includes all the processes and mechanisms by which digital equipment, information and services are protected from unintended or unauthorized access, change or destruction, and is of growing importance due to the increasing reliance of computer systems in most societies.</a:t>
            </a:r>
            <a:r>
              <a:rPr lang="en-US" baseline="30000" dirty="0" smtClean="0">
                <a:hlinkClick r:id="rId7"/>
              </a:rPr>
              <a:t>[1]</a:t>
            </a:r>
            <a:r>
              <a:rPr lang="en-US" dirty="0" smtClean="0"/>
              <a:t> It includes </a:t>
            </a:r>
            <a:r>
              <a:rPr lang="en-US" dirty="0" smtClean="0">
                <a:hlinkClick r:id="rId8" tooltip="Physical security"/>
              </a:rPr>
              <a:t>physical security</a:t>
            </a:r>
            <a:r>
              <a:rPr lang="en-US" dirty="0" smtClean="0"/>
              <a:t> to prevent theft of equipment and </a:t>
            </a:r>
            <a:r>
              <a:rPr lang="en-US" dirty="0" smtClean="0">
                <a:hlinkClick r:id="rId9" tooltip="Information security"/>
              </a:rPr>
              <a:t>information security</a:t>
            </a:r>
            <a:r>
              <a:rPr lang="en-US" dirty="0" smtClean="0"/>
              <a:t> to protect the data on that equipment. It is sometimes referred to as "cyber security" or "IT security". Those terms generally do not refer to physical security, but a common belief among computer security experts is that a physical security breach is one of the worst kinds of security breaches as it generally allows full access to both data and equipment.</a:t>
            </a:r>
          </a:p>
        </p:txBody>
      </p:sp>
    </p:spTree>
    <p:extLst>
      <p:ext uri="{BB962C8B-B14F-4D97-AF65-F5344CB8AC3E}">
        <p14:creationId xmlns:p14="http://schemas.microsoft.com/office/powerpoint/2010/main" val="4119944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err="1" smtClean="0"/>
              <a:t>Cybersecurity</a:t>
            </a:r>
            <a:r>
              <a:rPr lang="en-US" dirty="0" smtClean="0"/>
              <a:t> is the process of applying security measures to ensure confidentiality, integrity, and availability of data. </a:t>
            </a:r>
            <a:r>
              <a:rPr lang="en-US" dirty="0" err="1" smtClean="0"/>
              <a:t>Cybersecurity</a:t>
            </a:r>
            <a:r>
              <a:rPr lang="en-US" dirty="0" smtClean="0"/>
              <a:t> assures protection of assets, which includes data, desktops, servers, buildings, and most importantly, humans. The goal of </a:t>
            </a:r>
            <a:r>
              <a:rPr lang="en-US" dirty="0" err="1" smtClean="0"/>
              <a:t>cybersecurity</a:t>
            </a:r>
            <a:r>
              <a:rPr lang="en-US" dirty="0" smtClean="0"/>
              <a:t> is to protect data both in transit and at rest. Countermeasures can be put in place in order to ensure security of data. Some of these measures include, but are not limited to, access control, awareness training, audit and accountability, risk assessment, penetration testing, vulnerability management, and security assessment and authorization.</a:t>
            </a:r>
          </a:p>
        </p:txBody>
      </p:sp>
    </p:spTree>
    <p:extLst>
      <p:ext uri="{BB962C8B-B14F-4D97-AF65-F5344CB8AC3E}">
        <p14:creationId xmlns:p14="http://schemas.microsoft.com/office/powerpoint/2010/main" val="1392412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Database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a:t>
            </a:r>
            <a:r>
              <a:rPr lang="en-US" b="1" dirty="0" smtClean="0"/>
              <a:t>database</a:t>
            </a:r>
            <a:r>
              <a:rPr lang="en-US" dirty="0" smtClean="0"/>
              <a:t> is an organized collection of </a:t>
            </a:r>
            <a:r>
              <a:rPr lang="en-US" dirty="0" smtClean="0">
                <a:hlinkClick r:id="rId2" tooltip="Data (computing)"/>
              </a:rPr>
              <a:t>data</a:t>
            </a:r>
            <a:r>
              <a:rPr lang="en-US" dirty="0" smtClean="0"/>
              <a:t>. The data is typically organized to model aspects of reality in a way that supports processes requiring information. For example, </a:t>
            </a:r>
            <a:r>
              <a:rPr lang="en-US" dirty="0" err="1" smtClean="0"/>
              <a:t>modelling</a:t>
            </a:r>
            <a:r>
              <a:rPr lang="en-US" dirty="0" smtClean="0"/>
              <a:t> the availability of rooms in hotels in a way that supports finding a hotel with vacancies.</a:t>
            </a:r>
          </a:p>
        </p:txBody>
      </p:sp>
    </p:spTree>
    <p:extLst>
      <p:ext uri="{BB962C8B-B14F-4D97-AF65-F5344CB8AC3E}">
        <p14:creationId xmlns:p14="http://schemas.microsoft.com/office/powerpoint/2010/main" val="983920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Database</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Database management systems</a:t>
            </a:r>
            <a:r>
              <a:rPr lang="en-US" dirty="0" smtClean="0"/>
              <a:t> are </a:t>
            </a:r>
            <a:r>
              <a:rPr lang="en-US" dirty="0" smtClean="0">
                <a:hlinkClick r:id="rId2" tooltip="Computer software"/>
              </a:rPr>
              <a:t>computer software</a:t>
            </a:r>
            <a:r>
              <a:rPr lang="en-US" dirty="0" smtClean="0"/>
              <a:t> applications that interact with the user, other applications, and the database itself to capture and analyze data. A general-purpose DBMS is designed to allow the definition, creation, querying, update, and administration of databases. Well-known DBMSs include </a:t>
            </a:r>
            <a:r>
              <a:rPr lang="en-US" dirty="0" smtClean="0">
                <a:hlinkClick r:id="rId3" tooltip="MySQL"/>
              </a:rPr>
              <a:t>MySQL</a:t>
            </a:r>
            <a:r>
              <a:rPr lang="en-US" dirty="0" smtClean="0"/>
              <a:t>, </a:t>
            </a:r>
            <a:r>
              <a:rPr lang="en-US" dirty="0" err="1" smtClean="0">
                <a:hlinkClick r:id="rId4" tooltip="PostgreSQL"/>
              </a:rPr>
              <a:t>PostgreSQL</a:t>
            </a:r>
            <a:r>
              <a:rPr lang="en-US" dirty="0" smtClean="0"/>
              <a:t>, </a:t>
            </a:r>
            <a:r>
              <a:rPr lang="en-US" dirty="0" smtClean="0">
                <a:hlinkClick r:id="rId5" tooltip="Microsoft SQL Server"/>
              </a:rPr>
              <a:t>Microsoft SQL Server</a:t>
            </a:r>
            <a:r>
              <a:rPr lang="en-US" dirty="0" smtClean="0"/>
              <a:t>, </a:t>
            </a:r>
            <a:r>
              <a:rPr lang="en-US" dirty="0" smtClean="0">
                <a:hlinkClick r:id="rId6" tooltip="Oracle Database"/>
              </a:rPr>
              <a:t>Oracle</a:t>
            </a:r>
            <a:r>
              <a:rPr lang="en-US" dirty="0" smtClean="0"/>
              <a:t>, </a:t>
            </a:r>
            <a:r>
              <a:rPr lang="en-US" dirty="0" smtClean="0">
                <a:hlinkClick r:id="rId7" tooltip="Sybase"/>
              </a:rPr>
              <a:t>Sybase</a:t>
            </a:r>
            <a:r>
              <a:rPr lang="en-US" dirty="0" smtClean="0"/>
              <a:t> and </a:t>
            </a:r>
            <a:r>
              <a:rPr lang="en-US" dirty="0" smtClean="0">
                <a:hlinkClick r:id="rId8" tooltip="IBM DB2"/>
              </a:rPr>
              <a:t>IBM DB2</a:t>
            </a:r>
            <a:r>
              <a:rPr lang="en-US" dirty="0" smtClean="0"/>
              <a:t>.</a:t>
            </a:r>
          </a:p>
        </p:txBody>
      </p:sp>
    </p:spTree>
    <p:extLst>
      <p:ext uri="{BB962C8B-B14F-4D97-AF65-F5344CB8AC3E}">
        <p14:creationId xmlns:p14="http://schemas.microsoft.com/office/powerpoint/2010/main" val="16600418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Database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database is not generally </a:t>
            </a:r>
            <a:r>
              <a:rPr lang="en-US" dirty="0" smtClean="0">
                <a:hlinkClick r:id="rId2" tooltip="Software portability"/>
              </a:rPr>
              <a:t>portable</a:t>
            </a:r>
            <a:r>
              <a:rPr lang="en-US" dirty="0" smtClean="0"/>
              <a:t> across different DBMSs, but different DBMS can interoperate by using </a:t>
            </a:r>
            <a:r>
              <a:rPr lang="en-US" dirty="0" smtClean="0">
                <a:hlinkClick r:id="rId3" tooltip="Technical standard"/>
              </a:rPr>
              <a:t>standards</a:t>
            </a:r>
            <a:r>
              <a:rPr lang="en-US" dirty="0" smtClean="0"/>
              <a:t> such as </a:t>
            </a:r>
            <a:r>
              <a:rPr lang="en-US" dirty="0" smtClean="0">
                <a:hlinkClick r:id="rId4" tooltip="SQL"/>
              </a:rPr>
              <a:t>SQL</a:t>
            </a:r>
            <a:r>
              <a:rPr lang="en-US" dirty="0" smtClean="0"/>
              <a:t> and </a:t>
            </a:r>
            <a:r>
              <a:rPr lang="en-US" dirty="0" smtClean="0">
                <a:hlinkClick r:id="rId5" tooltip="ODBC"/>
              </a:rPr>
              <a:t>ODBC</a:t>
            </a:r>
            <a:r>
              <a:rPr lang="en-US" dirty="0" smtClean="0"/>
              <a:t> or </a:t>
            </a:r>
            <a:r>
              <a:rPr lang="en-US" dirty="0" smtClean="0">
                <a:hlinkClick r:id="rId6" tooltip="JDBC"/>
              </a:rPr>
              <a:t>JDBC</a:t>
            </a:r>
            <a:r>
              <a:rPr lang="en-US" dirty="0" smtClean="0"/>
              <a:t> to allow a single application to work with more than one DBMS. </a:t>
            </a:r>
          </a:p>
        </p:txBody>
      </p:sp>
    </p:spTree>
    <p:extLst>
      <p:ext uri="{BB962C8B-B14F-4D97-AF65-F5344CB8AC3E}">
        <p14:creationId xmlns:p14="http://schemas.microsoft.com/office/powerpoint/2010/main" val="30712142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Database</a:t>
            </a:r>
            <a:endParaRPr lang="en-US" dirty="0"/>
          </a:p>
        </p:txBody>
      </p:sp>
      <p:sp>
        <p:nvSpPr>
          <p:cNvPr id="3" name="Content Placeholder 2"/>
          <p:cNvSpPr>
            <a:spLocks noGrp="1"/>
          </p:cNvSpPr>
          <p:nvPr>
            <p:ph idx="1"/>
          </p:nvPr>
        </p:nvSpPr>
        <p:spPr/>
        <p:txBody>
          <a:bodyPr/>
          <a:lstStyle/>
          <a:p>
            <a:pPr marL="0" indent="0">
              <a:buNone/>
            </a:pPr>
            <a:r>
              <a:rPr lang="en-US" dirty="0" smtClean="0"/>
              <a:t>Database management systems are often classified according to the </a:t>
            </a:r>
            <a:r>
              <a:rPr lang="en-US" dirty="0" smtClean="0">
                <a:hlinkClick r:id="rId2" tooltip="Database model"/>
              </a:rPr>
              <a:t>database model</a:t>
            </a:r>
            <a:r>
              <a:rPr lang="en-US" dirty="0" smtClean="0"/>
              <a:t> that they support; the most popular database systems since the 1980s have all supported the </a:t>
            </a:r>
            <a:r>
              <a:rPr lang="en-US" dirty="0" smtClean="0">
                <a:hlinkClick r:id="rId3" tooltip="Relational model"/>
              </a:rPr>
              <a:t>relational model</a:t>
            </a:r>
            <a:r>
              <a:rPr lang="en-US" dirty="0" smtClean="0"/>
              <a:t> as represented by the </a:t>
            </a:r>
            <a:r>
              <a:rPr lang="en-US" dirty="0" smtClean="0">
                <a:hlinkClick r:id="rId4" tooltip="SQL"/>
              </a:rPr>
              <a:t>SQL</a:t>
            </a:r>
            <a:r>
              <a:rPr lang="en-US" dirty="0" smtClean="0"/>
              <a:t> language. Sometimes a DBMS is loosely referred to as a 'database'.</a:t>
            </a:r>
          </a:p>
        </p:txBody>
      </p:sp>
    </p:spTree>
    <p:extLst>
      <p:ext uri="{BB962C8B-B14F-4D97-AF65-F5344CB8AC3E}">
        <p14:creationId xmlns:p14="http://schemas.microsoft.com/office/powerpoint/2010/main" val="42209737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sz="17600" b="1" dirty="0" smtClean="0"/>
              <a:t>Deadlock</a:t>
            </a:r>
          </a:p>
          <a:p>
            <a:pPr marL="0" indent="0">
              <a:buNone/>
            </a:pPr>
            <a:endParaRPr lang="en-US" dirty="0"/>
          </a:p>
        </p:txBody>
      </p:sp>
    </p:spTree>
    <p:extLst>
      <p:ext uri="{BB962C8B-B14F-4D97-AF65-F5344CB8AC3E}">
        <p14:creationId xmlns:p14="http://schemas.microsoft.com/office/powerpoint/2010/main" val="2988999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dirty="0" smtClean="0"/>
              <a:t>In </a:t>
            </a:r>
            <a:r>
              <a:rPr lang="en-US" dirty="0" smtClean="0">
                <a:hlinkClick r:id="rId2" tooltip="Concurrent programming"/>
              </a:rPr>
              <a:t>concurrent programming</a:t>
            </a:r>
            <a:r>
              <a:rPr lang="en-US" dirty="0" smtClean="0"/>
              <a:t>, a </a:t>
            </a:r>
            <a:r>
              <a:rPr lang="en-US" b="1" dirty="0" smtClean="0"/>
              <a:t>deadlock</a:t>
            </a:r>
            <a:r>
              <a:rPr lang="en-US" dirty="0" smtClean="0"/>
              <a:t> is a situation in which two or more competing actions are each waiting for the other to finish, and thus neither ever does.</a:t>
            </a:r>
          </a:p>
          <a:p>
            <a:pPr marL="0" indent="0">
              <a:buNone/>
            </a:pPr>
            <a:r>
              <a:rPr lang="en-US" dirty="0" smtClean="0"/>
              <a:t>In a </a:t>
            </a:r>
            <a:r>
              <a:rPr lang="en-US" dirty="0" smtClean="0">
                <a:hlinkClick r:id="rId3" tooltip="Database transaction"/>
              </a:rPr>
              <a:t>transactional database</a:t>
            </a:r>
            <a:r>
              <a:rPr lang="en-US" dirty="0" smtClean="0"/>
              <a:t>, a deadlock happens when two processes each within its own transaction updates two rows of information but in the opposite order. For example, process A updates row 1 then row 2 in the exact timeframe that process B updates row 2 then row 1. Process A can't finish updating row 2 until process B is finished, but process B cannot finish updating row 1 until process A is finished. No matter how much time is allowed to pass, this situation will never resolve itself and because of this </a:t>
            </a:r>
            <a:r>
              <a:rPr lang="en-US" dirty="0" smtClean="0">
                <a:hlinkClick r:id="rId4" tooltip="Database management systems"/>
              </a:rPr>
              <a:t>database management systems</a:t>
            </a:r>
            <a:r>
              <a:rPr lang="en-US" dirty="0" smtClean="0"/>
              <a:t> will typically kill the transaction of the process that has done the least amount of work.</a:t>
            </a:r>
          </a:p>
        </p:txBody>
      </p:sp>
    </p:spTree>
    <p:extLst>
      <p:ext uri="{BB962C8B-B14F-4D97-AF65-F5344CB8AC3E}">
        <p14:creationId xmlns:p14="http://schemas.microsoft.com/office/powerpoint/2010/main" val="4007908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Discrete mathematics therefore excludes topics in "continuous mathematics" such as </a:t>
            </a:r>
            <a:r>
              <a:rPr lang="en-US" dirty="0" smtClean="0">
                <a:hlinkClick r:id="rId2" tooltip="Calculus"/>
              </a:rPr>
              <a:t>calculus</a:t>
            </a:r>
            <a:r>
              <a:rPr lang="en-US" dirty="0" smtClean="0"/>
              <a:t> and </a:t>
            </a:r>
            <a:r>
              <a:rPr lang="en-US" dirty="0" smtClean="0">
                <a:hlinkClick r:id="rId3" tooltip="Mathematical analysis"/>
              </a:rPr>
              <a:t>analysis</a:t>
            </a:r>
            <a:r>
              <a:rPr lang="en-US" dirty="0" smtClean="0"/>
              <a:t>. Discrete objects can often be </a:t>
            </a:r>
            <a:r>
              <a:rPr lang="en-US" dirty="0" smtClean="0">
                <a:hlinkClick r:id="rId4" tooltip="Enumeration"/>
              </a:rPr>
              <a:t>enumerated</a:t>
            </a:r>
            <a:r>
              <a:rPr lang="en-US" dirty="0" smtClean="0"/>
              <a:t> by integers. </a:t>
            </a:r>
          </a:p>
        </p:txBody>
      </p:sp>
    </p:spTree>
    <p:extLst>
      <p:ext uri="{BB962C8B-B14F-4D97-AF65-F5344CB8AC3E}">
        <p14:creationId xmlns:p14="http://schemas.microsoft.com/office/powerpoint/2010/main" val="25209576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In an </a:t>
            </a:r>
            <a:r>
              <a:rPr lang="en-US" dirty="0" smtClean="0">
                <a:hlinkClick r:id="rId2" tooltip="Operating system"/>
              </a:rPr>
              <a:t>operating system</a:t>
            </a:r>
            <a:r>
              <a:rPr lang="en-US" dirty="0" smtClean="0"/>
              <a:t>, a deadlock is a situation which occurs when a </a:t>
            </a:r>
            <a:r>
              <a:rPr lang="en-US" dirty="0" smtClean="0">
                <a:hlinkClick r:id="rId3" tooltip="Process (computing)"/>
              </a:rPr>
              <a:t>process</a:t>
            </a:r>
            <a:r>
              <a:rPr lang="en-US" dirty="0" smtClean="0"/>
              <a:t> or </a:t>
            </a:r>
            <a:r>
              <a:rPr lang="en-US" dirty="0" smtClean="0">
                <a:hlinkClick r:id="rId4" tooltip="Thread (computing)"/>
              </a:rPr>
              <a:t>thread</a:t>
            </a:r>
            <a:r>
              <a:rPr lang="en-US" dirty="0" smtClean="0"/>
              <a:t> enters a waiting </a:t>
            </a:r>
            <a:r>
              <a:rPr lang="en-US" dirty="0" smtClean="0">
                <a:hlinkClick r:id="rId5" tooltip="Process states"/>
              </a:rPr>
              <a:t>state</a:t>
            </a:r>
            <a:r>
              <a:rPr lang="en-US" dirty="0" smtClean="0"/>
              <a:t> because a </a:t>
            </a:r>
            <a:r>
              <a:rPr lang="en-US" dirty="0" smtClean="0">
                <a:hlinkClick r:id="rId6" tooltip="Resource"/>
              </a:rPr>
              <a:t>resource</a:t>
            </a:r>
            <a:r>
              <a:rPr lang="en-US" dirty="0" smtClean="0"/>
              <a:t> requested is being held by another waiting process, which in turn is waiting for another resource held by another waiting process. If a process is unable to change its state indefinitely because the resources requested by it are being used by another waiting process, then the system is said to be in a deadlock.</a:t>
            </a:r>
          </a:p>
        </p:txBody>
      </p:sp>
    </p:spTree>
    <p:extLst>
      <p:ext uri="{BB962C8B-B14F-4D97-AF65-F5344CB8AC3E}">
        <p14:creationId xmlns:p14="http://schemas.microsoft.com/office/powerpoint/2010/main" val="2359766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Deadlock is a common problem in </a:t>
            </a:r>
            <a:r>
              <a:rPr lang="en-US" dirty="0" smtClean="0">
                <a:hlinkClick r:id="rId2" tooltip="Multiprocessing"/>
              </a:rPr>
              <a:t>multiprocessing</a:t>
            </a:r>
            <a:r>
              <a:rPr lang="en-US" dirty="0" smtClean="0"/>
              <a:t> systems, </a:t>
            </a:r>
            <a:r>
              <a:rPr lang="en-US" dirty="0" smtClean="0">
                <a:hlinkClick r:id="rId3" tooltip="Parallel computing"/>
              </a:rPr>
              <a:t>parallel computing</a:t>
            </a:r>
            <a:r>
              <a:rPr lang="en-US" dirty="0" smtClean="0"/>
              <a:t> and </a:t>
            </a:r>
            <a:r>
              <a:rPr lang="en-US" dirty="0" smtClean="0">
                <a:hlinkClick r:id="rId4" tooltip="Distributed systems"/>
              </a:rPr>
              <a:t>distributed systems</a:t>
            </a:r>
            <a:r>
              <a:rPr lang="en-US" dirty="0" smtClean="0"/>
              <a:t>, where software and hardware </a:t>
            </a:r>
            <a:r>
              <a:rPr lang="en-US" dirty="0" smtClean="0">
                <a:hlinkClick r:id="rId5" tooltip="Lock (computer science)"/>
              </a:rPr>
              <a:t>locks</a:t>
            </a:r>
            <a:r>
              <a:rPr lang="en-US" dirty="0" smtClean="0"/>
              <a:t> are used to handle shared resources and implement </a:t>
            </a:r>
            <a:r>
              <a:rPr lang="en-US" dirty="0" smtClean="0">
                <a:hlinkClick r:id="rId6" tooltip="Process synchronization"/>
              </a:rPr>
              <a:t>process synchronization</a:t>
            </a:r>
            <a:r>
              <a:rPr lang="en-US" dirty="0" smtClean="0"/>
              <a:t>.</a:t>
            </a:r>
          </a:p>
          <a:p>
            <a:pPr marL="0" indent="0">
              <a:buNone/>
            </a:pPr>
            <a:r>
              <a:rPr lang="en-US" dirty="0" smtClean="0"/>
              <a:t>In </a:t>
            </a:r>
            <a:r>
              <a:rPr lang="en-US" dirty="0" smtClean="0">
                <a:hlinkClick r:id="rId7" tooltip="Telecommunication systems"/>
              </a:rPr>
              <a:t>telecommunication systems</a:t>
            </a:r>
            <a:r>
              <a:rPr lang="en-US" dirty="0" smtClean="0"/>
              <a:t>, deadlocks occur mainly due to lost or corrupt signals instead of resource contention.</a:t>
            </a:r>
          </a:p>
        </p:txBody>
      </p:sp>
    </p:spTree>
    <p:extLst>
      <p:ext uri="{BB962C8B-B14F-4D97-AF65-F5344CB8AC3E}">
        <p14:creationId xmlns:p14="http://schemas.microsoft.com/office/powerpoint/2010/main" val="2984466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smtClean="0"/>
              <a:t>More formally, discrete mathematics has been characterized as the branch of mathematics dealing with </a:t>
            </a:r>
            <a:r>
              <a:rPr lang="en-US" dirty="0" smtClean="0">
                <a:hlinkClick r:id="rId2" tooltip="Countable set"/>
              </a:rPr>
              <a:t>countable sets</a:t>
            </a:r>
            <a:r>
              <a:rPr lang="en-US" dirty="0" smtClean="0"/>
              <a:t> (sets that have the same cardinality as subsets of the natural numbers, including rational numbers but not real numbers). However, there is no exact definition of the term "discrete mathematics." Indeed, discrete mathematics is described less by what is included than by what is excluded: continuously varying quantities and related notions.</a:t>
            </a:r>
          </a:p>
        </p:txBody>
      </p:sp>
    </p:spTree>
    <p:extLst>
      <p:ext uri="{BB962C8B-B14F-4D97-AF65-F5344CB8AC3E}">
        <p14:creationId xmlns:p14="http://schemas.microsoft.com/office/powerpoint/2010/main" val="289794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The set of objects studied in discrete mathematics can be finite or infinite. The term </a:t>
            </a:r>
            <a:r>
              <a:rPr lang="en-US" b="1" dirty="0" smtClean="0"/>
              <a:t>finite mathematics</a:t>
            </a:r>
            <a:r>
              <a:rPr lang="en-US" dirty="0" smtClean="0"/>
              <a:t> is sometimes applied to parts of the field of discrete mathematics that deals with finite sets, particularly those areas relevant to business.</a:t>
            </a:r>
          </a:p>
        </p:txBody>
      </p:sp>
    </p:spTree>
    <p:extLst>
      <p:ext uri="{BB962C8B-B14F-4D97-AF65-F5344CB8AC3E}">
        <p14:creationId xmlns:p14="http://schemas.microsoft.com/office/powerpoint/2010/main" val="245097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smtClean="0"/>
              <a:t>Research in discrete mathematics increased in the latter half of the twentieth century partly due to the development of </a:t>
            </a:r>
            <a:r>
              <a:rPr lang="en-US" dirty="0" smtClean="0">
                <a:hlinkClick r:id="rId2" tooltip="Digital computers"/>
              </a:rPr>
              <a:t>digital computers</a:t>
            </a:r>
            <a:r>
              <a:rPr lang="en-US" dirty="0" smtClean="0"/>
              <a:t> which operate in discrete steps and store data in discrete bits. Concepts and notations from discrete mathematics are useful in studying and describing objects and problems in branches of computer science, such as computer algorithms, </a:t>
            </a:r>
            <a:r>
              <a:rPr lang="en-US" dirty="0" smtClean="0">
                <a:hlinkClick r:id="rId3" tooltip="Programming language"/>
              </a:rPr>
              <a:t>programming languages</a:t>
            </a:r>
            <a:r>
              <a:rPr lang="en-US" dirty="0" smtClean="0"/>
              <a:t>, </a:t>
            </a:r>
            <a:r>
              <a:rPr lang="en-US" dirty="0" smtClean="0">
                <a:hlinkClick r:id="rId4" tooltip="Cryptography"/>
              </a:rPr>
              <a:t>cryptography</a:t>
            </a:r>
            <a:r>
              <a:rPr lang="en-US" dirty="0" smtClean="0"/>
              <a:t>, </a:t>
            </a:r>
            <a:r>
              <a:rPr lang="en-US" dirty="0" smtClean="0">
                <a:hlinkClick r:id="rId5" tooltip="Automated theorem proving"/>
              </a:rPr>
              <a:t>automated theorem proving</a:t>
            </a:r>
            <a:r>
              <a:rPr lang="en-US" dirty="0" smtClean="0"/>
              <a:t>, and </a:t>
            </a:r>
            <a:r>
              <a:rPr lang="en-US" dirty="0" smtClean="0">
                <a:hlinkClick r:id="rId6" tooltip="Software development"/>
              </a:rPr>
              <a:t>software development</a:t>
            </a:r>
            <a:r>
              <a:rPr lang="en-US" dirty="0" smtClean="0"/>
              <a:t>. Conversely, computer implementations are significant in applying ideas from discrete mathematics to real-world problems, such as in </a:t>
            </a:r>
            <a:r>
              <a:rPr lang="en-US" dirty="0" smtClean="0">
                <a:hlinkClick r:id="rId7" tooltip="Operations research"/>
              </a:rPr>
              <a:t>operations research</a:t>
            </a:r>
            <a:r>
              <a:rPr lang="en-US" dirty="0" smtClean="0"/>
              <a:t>.</a:t>
            </a:r>
          </a:p>
        </p:txBody>
      </p:sp>
    </p:spTree>
    <p:extLst>
      <p:ext uri="{BB962C8B-B14F-4D97-AF65-F5344CB8AC3E}">
        <p14:creationId xmlns:p14="http://schemas.microsoft.com/office/powerpoint/2010/main" val="155823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Although the main objects of study in discrete mathematics are discrete objects, analytic methods from continuous mathematics are often employed as well.</a:t>
            </a:r>
          </a:p>
        </p:txBody>
      </p:sp>
    </p:spTree>
    <p:extLst>
      <p:ext uri="{BB962C8B-B14F-4D97-AF65-F5344CB8AC3E}">
        <p14:creationId xmlns:p14="http://schemas.microsoft.com/office/powerpoint/2010/main" val="2860734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smtClean="0"/>
              <a:t>In the university curricula, "Discrete Mathematics" appeared in the 1980s, initially as a </a:t>
            </a:r>
            <a:r>
              <a:rPr lang="en-US" dirty="0" smtClean="0">
                <a:hlinkClick r:id="rId2" tooltip="Computer science"/>
              </a:rPr>
              <a:t>computer science</a:t>
            </a:r>
            <a:r>
              <a:rPr lang="en-US" dirty="0" smtClean="0"/>
              <a:t> support course; its contents was somewhat haphazard at the time. The curriculum has thereafter developed in conjunction to efforts by ACM and MAA into a course that's basically intended to develop </a:t>
            </a:r>
            <a:r>
              <a:rPr lang="en-US" dirty="0" smtClean="0">
                <a:hlinkClick r:id="rId3" tooltip="Mathematical maturity"/>
              </a:rPr>
              <a:t>mathematical maturity</a:t>
            </a:r>
            <a:r>
              <a:rPr lang="en-US" dirty="0" smtClean="0"/>
              <a:t> in freshmen; as such it is nowadays a prerequisite for mathematics majors in some universities as well. Some high-school-level discrete mathematics textbooks have appeared as well. At this level, discrete mathematics it is sometimes seen a preparatory course, not unlike </a:t>
            </a:r>
            <a:r>
              <a:rPr lang="en-US" dirty="0" err="1" smtClean="0">
                <a:hlinkClick r:id="rId4" tooltip="Precalculus"/>
              </a:rPr>
              <a:t>precalculus</a:t>
            </a:r>
            <a:r>
              <a:rPr lang="en-US" dirty="0" smtClean="0"/>
              <a:t> in this respect.</a:t>
            </a:r>
          </a:p>
        </p:txBody>
      </p:sp>
    </p:spTree>
    <p:extLst>
      <p:ext uri="{BB962C8B-B14F-4D97-AF65-F5344CB8AC3E}">
        <p14:creationId xmlns:p14="http://schemas.microsoft.com/office/powerpoint/2010/main" val="213407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2340</Words>
  <Application>Microsoft Office PowerPoint</Application>
  <PresentationFormat>On-screen Show (4:3)</PresentationFormat>
  <Paragraphs>61</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Introductory discrete math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Unicast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Database</vt:lpstr>
      <vt:lpstr>Database</vt:lpstr>
      <vt:lpstr>Database</vt:lpstr>
      <vt:lpstr>Database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discrete math</dc:title>
  <dc:creator>LENOVO</dc:creator>
  <cp:lastModifiedBy>LENOVO</cp:lastModifiedBy>
  <cp:revision>25</cp:revision>
  <dcterms:created xsi:type="dcterms:W3CDTF">2015-03-17T23:00:51Z</dcterms:created>
  <dcterms:modified xsi:type="dcterms:W3CDTF">2015-03-18T02:41:27Z</dcterms:modified>
</cp:coreProperties>
</file>